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8" r:id="rId5"/>
    <p:sldId id="26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043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6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image" Target="../media/image3.jpeg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_____Microsoft_Office_Excel4.xlsx"/><Relationship Id="rId1" Type="http://schemas.openxmlformats.org/officeDocument/2006/relationships/image" Target="../media/image4.jpeg"/><Relationship Id="rId4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тыс. рублей</a:t>
            </a:r>
            <a:endParaRPr lang="ru-RU" sz="1200" dirty="0">
              <a:solidFill>
                <a:schemeClr val="accent5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46315457936179044"/>
          <c:y val="4.3557168784028988E-2"/>
        </c:manualLayout>
      </c:layout>
      <c:spPr>
        <a:noFill/>
        <a:ln>
          <a:noFill/>
        </a:ln>
        <a:effectLst/>
      </c:spPr>
    </c:title>
    <c:view3D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2.8947368421052645E-2"/>
          <c:y val="0.15471273894755896"/>
          <c:w val="0.97105263157894761"/>
          <c:h val="0.7694069003625000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242,7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242.7</c:v>
                </c:pt>
                <c:pt idx="1">
                  <c:v>254.1</c:v>
                </c:pt>
                <c:pt idx="2">
                  <c:v>265.89999999999998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0"/>
                  <c:y val="7.861119398642941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2434,7</a:t>
                    </a:r>
                    <a:endParaRPr lang="en-US" dirty="0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>
                  <c:v>2434.6999999999998</c:v>
                </c:pt>
                <c:pt idx="1">
                  <c:v>2493.1</c:v>
                </c:pt>
                <c:pt idx="2">
                  <c:v>2562.9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ННИФЛ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1.7105263157894738E-2"/>
                  <c:y val="-2.137769076506091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300,0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1.4473684210526317E-2"/>
                  <c:y val="-1.4519056261343012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ru-RU" smtClean="0"/>
                      <a:t>00,0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0.0</c:formatCode>
                <c:ptCount val="3"/>
                <c:pt idx="0">
                  <c:v>300</c:v>
                </c:pt>
                <c:pt idx="1">
                  <c:v>300</c:v>
                </c:pt>
                <c:pt idx="2">
                  <c:v>300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ЗЕМНАЛОГ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3839,7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Лист1!$E$2:$E$4</c:f>
              <c:numCache>
                <c:formatCode>0.0</c:formatCode>
                <c:ptCount val="3"/>
                <c:pt idx="0">
                  <c:v>3839.7</c:v>
                </c:pt>
                <c:pt idx="1">
                  <c:v>3839.7</c:v>
                </c:pt>
                <c:pt idx="2">
                  <c:v>3839.7</c:v>
                </c:pt>
              </c:numCache>
            </c:numRef>
          </c:val>
        </c:ser>
        <c:gapWidth val="219"/>
        <c:shape val="cone"/>
        <c:axId val="118939008"/>
        <c:axId val="118953088"/>
        <c:axId val="0"/>
      </c:bar3DChart>
      <c:catAx>
        <c:axId val="1189390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53088"/>
        <c:crosses val="autoZero"/>
        <c:auto val="1"/>
        <c:lblAlgn val="ctr"/>
        <c:lblOffset val="100"/>
      </c:catAx>
      <c:valAx>
        <c:axId val="11895308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none"/>
        <c:tickLblPos val="nextTo"/>
        <c:crossAx val="118939008"/>
        <c:crosses val="autoZero"/>
        <c:crossBetween val="between"/>
      </c:valAx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242.7</c:v>
                </c:pt>
                <c:pt idx="1">
                  <c:v>254.1</c:v>
                </c:pt>
                <c:pt idx="2">
                  <c:v>265.89999999999998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2434.6999999999998</c:v>
                </c:pt>
                <c:pt idx="1">
                  <c:v>2493.1</c:v>
                </c:pt>
                <c:pt idx="2">
                  <c:v>2562.9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ННИФЛ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300</c:v>
                </c:pt>
                <c:pt idx="1">
                  <c:v>300</c:v>
                </c:pt>
                <c:pt idx="2">
                  <c:v>300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Зем.налог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3839.3</c:v>
                </c:pt>
                <c:pt idx="1">
                  <c:v>389.3</c:v>
                </c:pt>
                <c:pt idx="2">
                  <c:v>3839.3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Доходы от использования имущества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Лист1!$F$2:$F$4</c:f>
              <c:numCache>
                <c:formatCode>0.0</c:formatCode>
                <c:ptCount val="3"/>
                <c:pt idx="0">
                  <c:v>290.8</c:v>
                </c:pt>
                <c:pt idx="1">
                  <c:v>290.8</c:v>
                </c:pt>
                <c:pt idx="2">
                  <c:v>290.8</c:v>
                </c:pt>
              </c:numCache>
            </c:numRef>
          </c:val>
        </c:ser>
        <c:ser>
          <c:idx val="5"/>
          <c:order val="5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/>
        <c:gapWidth val="219"/>
        <c:overlap val="-27"/>
        <c:axId val="87116032"/>
        <c:axId val="87130112"/>
      </c:barChart>
      <c:catAx>
        <c:axId val="871160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7130112"/>
        <c:crosses val="autoZero"/>
        <c:auto val="1"/>
        <c:lblAlgn val="ctr"/>
        <c:lblOffset val="100"/>
      </c:catAx>
      <c:valAx>
        <c:axId val="871301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7116032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84000">
              <a:schemeClr val="bg2"/>
            </a:gs>
            <a:gs pos="51000">
              <a:schemeClr val="accent1">
                <a:lumMod val="45000"/>
                <a:lumOff val="55000"/>
              </a:schemeClr>
            </a:gs>
            <a:gs pos="97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egendEntry>
        <c:idx val="5"/>
        <c:delete val="1"/>
      </c:legendEntry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20"/>
      <c:perspective val="30"/>
    </c:view3D>
    <c:floor>
      <c:spPr>
        <a:ln>
          <a:noFill/>
        </a:ln>
        <a:effectLst/>
        <a:sp3d/>
      </c:spPr>
    </c:floor>
    <c:sideWall>
      <c:spPr>
        <a:noFill/>
        <a:ln w="25400">
          <a:noFill/>
        </a:ln>
        <a:effectLst/>
        <a:sp3d/>
      </c:spPr>
    </c:sideWall>
    <c:backWall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883453480933682E-2"/>
          <c:y val="1.7803934652054265E-2"/>
          <c:w val="0.92782378613764149"/>
          <c:h val="0.7174370077968003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программы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11264</c:v>
                </c:pt>
                <c:pt idx="1">
                  <c:v>10267.1</c:v>
                </c:pt>
                <c:pt idx="2">
                  <c:v>10067.1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всего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11653</c:v>
                </c:pt>
                <c:pt idx="1">
                  <c:v>10731.2</c:v>
                </c:pt>
                <c:pt idx="2">
                  <c:v>10732.9</c:v>
                </c:pt>
              </c:numCache>
            </c:numRef>
          </c:val>
        </c:ser>
        <c:gapWidth val="101"/>
        <c:gapDepth val="25"/>
        <c:shape val="cylinder"/>
        <c:axId val="107833600"/>
        <c:axId val="107925888"/>
        <c:axId val="0"/>
      </c:bar3DChart>
      <c:catAx>
        <c:axId val="1078336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7925888"/>
        <c:crosses val="autoZero"/>
        <c:auto val="1"/>
        <c:lblAlgn val="ctr"/>
        <c:lblOffset val="100"/>
      </c:catAx>
      <c:valAx>
        <c:axId val="1079258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7833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</c:dTable>
      <c:spPr>
        <a:blipFill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</c:spPr>
    </c:plotArea>
    <c:plotVisOnly val="1"/>
    <c:dispBlanksAs val="gap"/>
  </c:chart>
  <c:spPr>
    <a:ln>
      <a:noFill/>
    </a:ln>
    <a:effectLst/>
  </c:spPr>
  <c:txPr>
    <a:bodyPr/>
    <a:lstStyle/>
    <a:p>
      <a:pPr>
        <a:defRPr sz="1170" baseline="0"/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explosion val="17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explosion val="9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explosion val="6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explosion val="52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5382.7</c:v>
                </c:pt>
                <c:pt idx="1">
                  <c:v>82.9</c:v>
                </c:pt>
                <c:pt idx="2">
                  <c:v>19</c:v>
                </c:pt>
                <c:pt idx="3">
                  <c:v>55</c:v>
                </c:pt>
                <c:pt idx="4">
                  <c:v>1445</c:v>
                </c:pt>
                <c:pt idx="5">
                  <c:v>16.8</c:v>
                </c:pt>
                <c:pt idx="6">
                  <c:v>4651.6000000000004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5153.8</c:v>
                </c:pt>
                <c:pt idx="1">
                  <c:v>88</c:v>
                </c:pt>
                <c:pt idx="2">
                  <c:v>10.3</c:v>
                </c:pt>
                <c:pt idx="3">
                  <c:v>55</c:v>
                </c:pt>
                <c:pt idx="4">
                  <c:v>890.4</c:v>
                </c:pt>
                <c:pt idx="5">
                  <c:v>16.8</c:v>
                </c:pt>
                <c:pt idx="6">
                  <c:v>4450.2</c:v>
                </c:pt>
                <c:pt idx="7">
                  <c:v>66.7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0">
                  <c:v>5142.6000000000004</c:v>
                </c:pt>
                <c:pt idx="1">
                  <c:v>0</c:v>
                </c:pt>
                <c:pt idx="2">
                  <c:v>10.3</c:v>
                </c:pt>
                <c:pt idx="3">
                  <c:v>55</c:v>
                </c:pt>
                <c:pt idx="4">
                  <c:v>952</c:v>
                </c:pt>
                <c:pt idx="5">
                  <c:v>16.8</c:v>
                </c:pt>
                <c:pt idx="6">
                  <c:v>4486.8</c:v>
                </c:pt>
                <c:pt idx="7">
                  <c:v>69.400000000000006</c:v>
                </c:pt>
              </c:numCache>
            </c:numRef>
          </c:val>
        </c:ser>
        <c:gapWidth val="100"/>
        <c:axId val="90678400"/>
        <c:axId val="90661632"/>
      </c:barChart>
      <c:valAx>
        <c:axId val="90661632"/>
        <c:scaling>
          <c:orientation val="minMax"/>
        </c:scaling>
        <c:axPos val="b"/>
        <c:majorGridlines/>
        <c:numFmt formatCode="0.0" sourceLinked="1"/>
        <c:tickLblPos val="nextTo"/>
        <c:crossAx val="90678400"/>
        <c:crossBetween val="between"/>
      </c:valAx>
      <c:catAx>
        <c:axId val="90678400"/>
        <c:scaling>
          <c:orientation val="minMax"/>
        </c:scaling>
        <c:axPos val="l"/>
        <c:tickLblPos val="nextTo"/>
        <c:crossAx val="90661632"/>
        <c:auto val="1"/>
        <c:lblAlgn val="ctr"/>
        <c:lblOffset val="100"/>
      </c:catAx>
      <c:spPr>
        <a:noFill/>
        <a:ln>
          <a:noFill/>
        </a:ln>
        <a:effectLst/>
        <a:sp3d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blipFill>
      <a:blip xmlns:r="http://schemas.openxmlformats.org/officeDocument/2006/relationships" r:embed="rId1"/>
      <a:tile tx="0" ty="0" sx="100000" sy="100000" flip="none" algn="tl"/>
    </a:blipFill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126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F73E975-A0E9-48AD-A63A-09F9BE0CEAB2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2A949A-60AA-4BE5-A6A4-3157B30CEC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843148"/>
            <a:ext cx="8915399" cy="483325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БЮДЖЕТА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НА 2021 год </a:t>
            </a:r>
            <a:b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ПЛАНОВЫЙ ПЕРИОД </a:t>
            </a:r>
            <a:b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и 2023 годов</a:t>
            </a:r>
            <a:endParaRPr lang="ru-RU" sz="4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280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634" y="648788"/>
            <a:ext cx="7014755" cy="1937657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бюджета сельского поселения составляется и утверждается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сроком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три года (очередной финансовый год и плановый период). Проект бюджета сельского поселения составляется на основе прогноза социально-экономического развития  Роговского сельского поселения в целях финансового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расходных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обязательств Роговского сельского поселения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3508" y="2285999"/>
            <a:ext cx="11691257" cy="3750229"/>
          </a:xfrm>
        </p:spPr>
        <p:txBody>
          <a:bodyPr>
            <a:normAutofit/>
          </a:bodyPr>
          <a:lstStyle/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проекта бюджета сельского поселения - исключительная прерогатива Администрации Роговского сельского поселения.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Непосредственное составление проекта бюджета осуществляет Администрация Роговского сельского поселения.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проекта бюджета сельского поселения основывается на: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положениях Послания Президента Российской Федерации Федеральному Собранию Российской Федерации, определяющих бюджетную политику (требования к бюджетной политике) в Российской Федерации;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прогнозе социально-экономического развития Роговского сельского поселения;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основных направлениях бюджетной и налоговой политики Роговского сельского поселения»;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муниципальных программах Роговского сельского поселения (проектах муниципальных программ Роговского сельского поселения, проектах изменений указанных программ)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7920843" y="1911928"/>
            <a:ext cx="32538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Оля\Desktop\Ishodni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41326" y="470262"/>
            <a:ext cx="4850674" cy="17504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1071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проекта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на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плановый период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годов</a:t>
            </a:r>
            <a:b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6550339"/>
              </p:ext>
            </p:extLst>
          </p:nvPr>
        </p:nvGraphicFramePr>
        <p:xfrm>
          <a:off x="982479" y="2525881"/>
          <a:ext cx="10251580" cy="323008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562895"/>
                <a:gridCol w="2562895"/>
                <a:gridCol w="2562895"/>
                <a:gridCol w="2562895"/>
              </a:tblGrid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</a:tr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SimSun"/>
                          <a:cs typeface="Times New Roman"/>
                        </a:rPr>
                        <a:t>11042,9</a:t>
                      </a:r>
                      <a:endParaRPr lang="ru-RU" sz="11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SimSun"/>
                          <a:cs typeface="Times New Roman"/>
                        </a:rPr>
                        <a:t>10013,5</a:t>
                      </a:r>
                      <a:endParaRPr lang="ru-RU" sz="11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SimSun"/>
                          <a:cs typeface="Times New Roman"/>
                        </a:rPr>
                        <a:t>10007,1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SimSun"/>
                          <a:cs typeface="Times New Roman"/>
                        </a:rPr>
                        <a:t>11653,0</a:t>
                      </a:r>
                      <a:endParaRPr lang="ru-RU" sz="11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SimSun"/>
                          <a:cs typeface="Times New Roman"/>
                        </a:rPr>
                        <a:t>10731,2</a:t>
                      </a:r>
                      <a:endParaRPr lang="ru-RU" sz="11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SimSun"/>
                          <a:cs typeface="Times New Roman"/>
                        </a:rPr>
                        <a:t>10732,9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968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 ПРОФИЦИТ (+)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-610,1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-717,7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-725,8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81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ДОХОДОВ БЮДЖЕТА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b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0991291"/>
              </p:ext>
            </p:extLst>
          </p:nvPr>
        </p:nvGraphicFramePr>
        <p:xfrm>
          <a:off x="701041" y="2390503"/>
          <a:ext cx="10872650" cy="4167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87495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6988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b="1" dirty="0" smtClean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 РОГОВСКОГО </a:t>
            </a:r>
            <a: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b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4731201"/>
              </p:ext>
            </p:extLst>
          </p:nvPr>
        </p:nvGraphicFramePr>
        <p:xfrm>
          <a:off x="757644" y="2168433"/>
          <a:ext cx="10476412" cy="351240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19103"/>
                <a:gridCol w="2619103"/>
                <a:gridCol w="2619103"/>
                <a:gridCol w="2619103"/>
              </a:tblGrid>
              <a:tr h="31455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</a:tr>
              <a:tr h="9824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сельских поселений на выравнивание бюджетной обеспеченности из бюджетов муниципальных районов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3852,3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2748,0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2748,0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2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бюджетам сельских поселений на выполнение передаваемых полномочий субъектов Российской Федерации</a:t>
                      </a:r>
                    </a:p>
                  </a:txBody>
                  <a:tcPr marL="8722" marR="8722" marT="9053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 anchor="ctr"/>
                </a:tc>
              </a:tr>
              <a:tr h="9125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8722" marR="8722" marT="905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82,9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88,0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0,0</a:t>
                      </a: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5735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3590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ДОХОДОВ БЮДЖЕТА </a:t>
            </a:r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</a:t>
            </a:r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НА 2021-2023 годы</a:t>
            </a:r>
            <a:endParaRPr lang="ru-RU" sz="3200" b="1" dirty="0">
              <a:solidFill>
                <a:srgbClr val="4804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6592145"/>
              </p:ext>
            </p:extLst>
          </p:nvPr>
        </p:nvGraphicFramePr>
        <p:xfrm>
          <a:off x="609600" y="2249488"/>
          <a:ext cx="109728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847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53143"/>
            <a:ext cx="10972800" cy="1556657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</a:t>
            </a:r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НА 2021-2023 ГОДЫ</a:t>
            </a:r>
            <a:endParaRPr lang="ru-RU" sz="32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28391967"/>
              </p:ext>
            </p:extLst>
          </p:nvPr>
        </p:nvGraphicFramePr>
        <p:xfrm>
          <a:off x="600892" y="2054431"/>
          <a:ext cx="10903722" cy="4492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49330"/>
                <a:gridCol w="2751464"/>
                <a:gridCol w="2751464"/>
                <a:gridCol w="2751464"/>
              </a:tblGrid>
              <a:tr h="475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9053" marR="9053" marT="9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2021 год</a:t>
                      </a:r>
                    </a:p>
                  </a:txBody>
                  <a:tcPr marL="9053" marR="9053" marT="9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9053" marR="9053" marT="9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9053" marR="9053" marT="9053" marB="0" anchor="ctr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5382,7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5153,8</a:t>
                      </a:r>
                      <a:endParaRPr lang="ru-RU" sz="1400" i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5142,6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82,9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88,0</a:t>
                      </a:r>
                      <a:endParaRPr lang="ru-RU" sz="1400" i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39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ru-RU" sz="1400" i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2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2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1445,0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890,4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952,0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 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4651,6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4450,2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4486,8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66,7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69,4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11653,0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10731,2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10732,9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98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663" y="446087"/>
            <a:ext cx="9588137" cy="1152525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муниципальных программ в общем объеме расходов бюджета поселения в 2021-2023 годах</a:t>
            </a:r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274320" y="2010727"/>
            <a:ext cx="11374715" cy="46177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203199" y="1763485"/>
            <a:ext cx="11988801" cy="692332"/>
          </a:xfrm>
        </p:spPr>
        <p:txBody>
          <a:bodyPr>
            <a:normAutofit/>
          </a:bodyPr>
          <a:lstStyle/>
          <a:p>
            <a:pPr lvl="1"/>
            <a:endParaRPr lang="ru-RU" dirty="0"/>
          </a:p>
        </p:txBody>
      </p:sp>
      <p:graphicFrame>
        <p:nvGraphicFramePr>
          <p:cNvPr id="7" name="Объект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329977442"/>
              </p:ext>
            </p:extLst>
          </p:nvPr>
        </p:nvGraphicFramePr>
        <p:xfrm>
          <a:off x="0" y="1685110"/>
          <a:ext cx="12192000" cy="4911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0770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</a:t>
            </a:r>
            <a:r>
              <a:rPr lang="ru-RU" sz="2400" b="1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2400" b="1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сельского </a:t>
            </a:r>
            <a:r>
              <a:rPr lang="ru-RU" sz="2400" b="1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на </a:t>
            </a:r>
            <a:r>
              <a:rPr lang="ru-RU" sz="2400" b="1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400" b="1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05885699"/>
              </p:ext>
            </p:extLst>
          </p:nvPr>
        </p:nvGraphicFramePr>
        <p:xfrm>
          <a:off x="701040" y="2288676"/>
          <a:ext cx="109728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921104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651</TotalTime>
  <Words>313</Words>
  <Application>Microsoft Office PowerPoint</Application>
  <PresentationFormat>Произвольный</PresentationFormat>
  <Paragraphs>97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ПРОЕКТ БЮДЖЕТА РОГОВСКОГО СЕЛЬСКОГО ПОСЕЛЕНИЯ НА 2021 год  И НА ПЛАНОВЫЙ ПЕРИОД  2022 и 2023 годов</vt:lpstr>
      <vt:lpstr>   Проект бюджета сельского поселения составляется и утверждается сроком на три года (очередной финансовый год и плановый период). Проект бюджета сельского поселения составляется на основе прогноза социально-экономического развития  Роговского сельского поселения в целях финансового обеспечения расходных обязательств Роговского сельского поселения. </vt:lpstr>
      <vt:lpstr>Основные параметры проекта бюджета Роговского сельского поселения на 2021 год и плановый период 2022 и 2023 годов тыс. рублей</vt:lpstr>
      <vt:lpstr>СТРУКТУРА НАЛОГОВЫХ ДОХОДОВ БЮДЖЕТА  РОГОВСКОГО СЕЛЬСКОГО ПОСЕЛЕНИЯ  на 2021 – 2023 годы</vt:lpstr>
      <vt:lpstr>БЕЗВОЗМЕЗДНЫЕ ПОСТУПЛЕНИЯ БЮДЖЕТА РОГОВСКОГО СЕЛЬСКОГО ПОСЕЛЕНИЯ  на 2021 – 2023 годы</vt:lpstr>
      <vt:lpstr>ДИНАМИКА ДОХОДОВ БЮДЖЕТА РОГОВСКОГО СЕЛЬСКОГО ПОСЕЛЕНИЯ НА 2021-2023 годы</vt:lpstr>
      <vt:lpstr>РАСХОДЫ БЮДЖЕТА РОГОВСКОГО СЕЛЬСКОГО ПОСЕЛЕНИЯ НА 2021-2023 ГОДЫ</vt:lpstr>
      <vt:lpstr>Доля муниципальных программ в общем объеме расходов бюджета поселения в 2021-2023 годах</vt:lpstr>
      <vt:lpstr>Структура расходов бюджета Роговского сельского поселения на 2021 год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ИЛЬИНСКОГО СЕЛЬСКОГО ПОСЕЛЕНИЯ НА 2021 год  и НА ПЛАНОВЫЙ ПЕРИОД  2022 и 2023 годов</dc:title>
  <dc:creator>Admin</dc:creator>
  <cp:lastModifiedBy>Оля</cp:lastModifiedBy>
  <cp:revision>30</cp:revision>
  <dcterms:created xsi:type="dcterms:W3CDTF">2020-12-04T08:52:06Z</dcterms:created>
  <dcterms:modified xsi:type="dcterms:W3CDTF">2021-01-24T19:23:01Z</dcterms:modified>
</cp:coreProperties>
</file>