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charts/chart6.xml" ContentType="application/vnd.openxmlformats-officedocument.drawingml.chart+xml"/>
  <Override PartName="/ppt/charts/chart7.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notesSlides/notesSlide3.xml" ContentType="application/vnd.openxmlformats-officedocument.presentationml.notesSlide+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4" r:id="rId8"/>
    <p:sldId id="265" r:id="rId9"/>
    <p:sldId id="263"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956" y="-60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Office_Excel7.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dirty="0" smtClean="0"/>
              <a:t>ДОХОДЫ БЮДЖЕТА РОГОВСКОГО СЕЛЬСКОГО ПОСЕЛЕНИЯ ЕГОРЛЫКСКОГО РАЙОНА НА 2017 ГОД И ПЛАНОВЫЙ ПЕРИОД 2018 И 2019 ГОДОВ</a:t>
            </a:r>
            <a:endParaRPr lang="ru-RU" dirty="0"/>
          </a:p>
        </c:rich>
      </c:tx>
      <c:layout/>
    </c:title>
    <c:plotArea>
      <c:layout/>
      <c:pieChart>
        <c:varyColors val="1"/>
        <c:ser>
          <c:idx val="0"/>
          <c:order val="0"/>
          <c:tx>
            <c:strRef>
              <c:f>Лист1!$B$1</c:f>
              <c:strCache>
                <c:ptCount val="1"/>
                <c:pt idx="0">
                  <c:v>Продажи</c:v>
                </c:pt>
              </c:strCache>
            </c:strRef>
          </c:tx>
          <c:spPr>
            <a:ln>
              <a:solidFill>
                <a:schemeClr val="accent1"/>
              </a:solidFill>
            </a:ln>
          </c:spPr>
          <c:dLbls>
            <c:dLbl>
              <c:idx val="0"/>
              <c:layout>
                <c:manualLayout>
                  <c:x val="1.3653883542334991E-2"/>
                  <c:y val="-4.3475190827577836E-2"/>
                </c:manualLayout>
              </c:layout>
              <c:showVal val="1"/>
            </c:dLbl>
            <c:dLbl>
              <c:idx val="1"/>
              <c:layout>
                <c:manualLayout>
                  <c:x val="0.23959256829007486"/>
                  <c:y val="-4.3941184721172297E-2"/>
                </c:manualLayout>
              </c:layout>
              <c:showVal val="1"/>
            </c:dLbl>
            <c:dLbl>
              <c:idx val="2"/>
              <c:layout>
                <c:manualLayout>
                  <c:x val="-9.5678404782735524E-2"/>
                  <c:y val="-5.8665014075055026E-2"/>
                </c:manualLayout>
              </c:layout>
              <c:showVal val="1"/>
            </c:dLbl>
            <c:showVal val="1"/>
            <c:showLeaderLines val="1"/>
          </c:dLbls>
          <c:cat>
            <c:numRef>
              <c:f>Лист1!$A$2:$A$5</c:f>
              <c:numCache>
                <c:formatCode>General</c:formatCode>
                <c:ptCount val="3"/>
                <c:pt idx="0">
                  <c:v>2017</c:v>
                </c:pt>
                <c:pt idx="1">
                  <c:v>2018</c:v>
                </c:pt>
                <c:pt idx="2">
                  <c:v>2019</c:v>
                </c:pt>
              </c:numCache>
            </c:numRef>
          </c:cat>
          <c:val>
            <c:numRef>
              <c:f>Лист1!$B$2:$B$5</c:f>
              <c:numCache>
                <c:formatCode>General</c:formatCode>
                <c:ptCount val="3"/>
                <c:pt idx="0">
                  <c:v>8005.6</c:v>
                </c:pt>
                <c:pt idx="1">
                  <c:v>7758.9</c:v>
                </c:pt>
                <c:pt idx="2">
                  <c:v>7682.2</c:v>
                </c:pt>
              </c:numCache>
            </c:numRef>
          </c:val>
        </c:ser>
        <c:firstSliceAng val="0"/>
      </c:pieChart>
    </c:plotArea>
    <c:legend>
      <c:legendPos val="r"/>
      <c:layout/>
    </c:legend>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chart>
    <c:view3D>
      <c:rAngAx val="1"/>
    </c:view3D>
    <c:plotArea>
      <c:layout/>
      <c:bar3DChart>
        <c:barDir val="col"/>
        <c:grouping val="percentStacked"/>
        <c:ser>
          <c:idx val="0"/>
          <c:order val="0"/>
          <c:tx>
            <c:strRef>
              <c:f>Лист1!$B$1</c:f>
              <c:strCache>
                <c:ptCount val="1"/>
                <c:pt idx="0">
                  <c:v>2017</c:v>
                </c:pt>
              </c:strCache>
            </c:strRef>
          </c:tx>
          <c:dLbls>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Лист1!$B$2:$B$5</c:f>
              <c:numCache>
                <c:formatCode>General</c:formatCode>
                <c:ptCount val="4"/>
                <c:pt idx="0">
                  <c:v>6316.6</c:v>
                </c:pt>
                <c:pt idx="1">
                  <c:v>269.10000000000002</c:v>
                </c:pt>
                <c:pt idx="2">
                  <c:v>1419.9</c:v>
                </c:pt>
              </c:numCache>
            </c:numRef>
          </c:val>
        </c:ser>
        <c:ser>
          <c:idx val="1"/>
          <c:order val="1"/>
          <c:tx>
            <c:strRef>
              <c:f>Лист1!$C$1</c:f>
              <c:strCache>
                <c:ptCount val="1"/>
                <c:pt idx="0">
                  <c:v>2018</c:v>
                </c:pt>
              </c:strCache>
            </c:strRef>
          </c:tx>
          <c:dLbls>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Лист1!$C$2:$C$5</c:f>
              <c:numCache>
                <c:formatCode>General</c:formatCode>
                <c:ptCount val="4"/>
                <c:pt idx="0">
                  <c:v>6384.2</c:v>
                </c:pt>
                <c:pt idx="1">
                  <c:v>282.2</c:v>
                </c:pt>
                <c:pt idx="2">
                  <c:v>1092.5</c:v>
                </c:pt>
              </c:numCache>
            </c:numRef>
          </c:val>
        </c:ser>
        <c:ser>
          <c:idx val="2"/>
          <c:order val="2"/>
          <c:tx>
            <c:strRef>
              <c:f>Лист1!$D$1</c:f>
              <c:strCache>
                <c:ptCount val="1"/>
                <c:pt idx="0">
                  <c:v>2019</c:v>
                </c:pt>
              </c:strCache>
            </c:strRef>
          </c:tx>
          <c:dLbls>
            <c:showVal val="1"/>
          </c:dLbls>
          <c:cat>
            <c:strRef>
              <c:f>Лист1!$A$2:$A$5</c:f>
              <c:strCache>
                <c:ptCount val="3"/>
                <c:pt idx="0">
                  <c:v>НАЛОГОВЫЕ ДОХОДЫ</c:v>
                </c:pt>
                <c:pt idx="1">
                  <c:v>НЕНАЛОГОВЫЕ</c:v>
                </c:pt>
                <c:pt idx="2">
                  <c:v>БЕЗВОЗМЕЗДНЫЕ ПОСТУПЛЕНИЯ</c:v>
                </c:pt>
              </c:strCache>
            </c:strRef>
          </c:cat>
          <c:val>
            <c:numRef>
              <c:f>Лист1!$D$2:$D$5</c:f>
              <c:numCache>
                <c:formatCode>General</c:formatCode>
                <c:ptCount val="4"/>
                <c:pt idx="0">
                  <c:v>6462.5</c:v>
                </c:pt>
                <c:pt idx="1">
                  <c:v>369.7</c:v>
                </c:pt>
                <c:pt idx="2">
                  <c:v>850</c:v>
                </c:pt>
              </c:numCache>
            </c:numRef>
          </c:val>
        </c:ser>
        <c:shape val="box"/>
        <c:axId val="100927360"/>
        <c:axId val="100928896"/>
        <c:axId val="0"/>
      </c:bar3DChart>
      <c:catAx>
        <c:axId val="100927360"/>
        <c:scaling>
          <c:orientation val="minMax"/>
        </c:scaling>
        <c:axPos val="b"/>
        <c:tickLblPos val="nextTo"/>
        <c:crossAx val="100928896"/>
        <c:crosses val="autoZero"/>
        <c:auto val="1"/>
        <c:lblAlgn val="ctr"/>
        <c:lblOffset val="100"/>
      </c:catAx>
      <c:valAx>
        <c:axId val="100928896"/>
        <c:scaling>
          <c:orientation val="minMax"/>
        </c:scaling>
        <c:axPos val="l"/>
        <c:majorGridlines/>
        <c:numFmt formatCode="0%" sourceLinked="1"/>
        <c:tickLblPos val="nextTo"/>
        <c:crossAx val="100927360"/>
        <c:crosses val="autoZero"/>
        <c:crossBetween val="between"/>
      </c:valAx>
    </c:plotArea>
    <c:legend>
      <c:legendPos val="r"/>
      <c:layout/>
    </c:legend>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ДОХОДЫ БЮДЖЕТА РОГОВСКОГО СЕЛЬСКОГО ПОСЕЛЕНИЯ ЕГОРЛЫКСКОГО РАЙОНА НА 2017 ГОД</a:t>
            </a:r>
            <a:endParaRPr lang="ru-RU" dirty="0"/>
          </a:p>
        </c:rich>
      </c:tx>
      <c:layout/>
    </c:title>
    <c:view3D>
      <c:rotX val="30"/>
      <c:perspective val="30"/>
    </c:view3D>
    <c:plotArea>
      <c:layout/>
      <c:pie3DChart>
        <c:varyColors val="1"/>
        <c:ser>
          <c:idx val="0"/>
          <c:order val="0"/>
          <c:tx>
            <c:strRef>
              <c:f>Лист1!$B$1</c:f>
              <c:strCache>
                <c:ptCount val="1"/>
                <c:pt idx="0">
                  <c:v>СУММА</c:v>
                </c:pt>
              </c:strCache>
            </c:strRef>
          </c:tx>
          <c:dLbls>
            <c:dLbl>
              <c:idx val="0"/>
              <c:layout>
                <c:manualLayout>
                  <c:x val="7.4596382785669024E-3"/>
                  <c:y val="-1.9204099205246378E-2"/>
                </c:manualLayout>
              </c:layout>
              <c:showVal val="1"/>
            </c:dLbl>
            <c:dLbl>
              <c:idx val="1"/>
              <c:layout>
                <c:manualLayout>
                  <c:x val="0.13744234941315622"/>
                  <c:y val="-2.0134122783597445E-2"/>
                </c:manualLayout>
              </c:layout>
              <c:showVal val="1"/>
            </c:dLbl>
            <c:dLbl>
              <c:idx val="2"/>
              <c:layout>
                <c:manualLayout>
                  <c:x val="0.24487191461218918"/>
                  <c:y val="1.6875113948373453E-2"/>
                </c:manualLayout>
              </c:layout>
              <c:showVal val="1"/>
            </c:dLbl>
            <c:dLbl>
              <c:idx val="3"/>
              <c:layout>
                <c:manualLayout>
                  <c:x val="7.9163107846813463E-2"/>
                  <c:y val="3.6579391032578831E-2"/>
                </c:manualLayout>
              </c:layout>
              <c:showVal val="1"/>
            </c:dLbl>
            <c:dLbl>
              <c:idx val="4"/>
              <c:layout>
                <c:manualLayout>
                  <c:x val="-0.10135402290832039"/>
                  <c:y val="5.505626915783704E-2"/>
                </c:manualLayout>
              </c:layout>
              <c:showVal val="1"/>
            </c:dLbl>
            <c:dLbl>
              <c:idx val="5"/>
              <c:layout>
                <c:manualLayout>
                  <c:x val="-0.11636520536666212"/>
                  <c:y val="-4.8987387323409903E-2"/>
                </c:manualLayout>
              </c:layout>
              <c:showVal val="1"/>
            </c:dLbl>
            <c:dLbl>
              <c:idx val="6"/>
              <c:layout>
                <c:manualLayout>
                  <c:x val="-7.3417956370742693E-2"/>
                  <c:y val="-1.6174694208657147E-2"/>
                </c:manualLayout>
              </c:layout>
              <c:showVal val="1"/>
            </c:dLbl>
            <c:dLbl>
              <c:idx val="7"/>
              <c:layout>
                <c:manualLayout>
                  <c:x val="-7.228020491459064E-2"/>
                  <c:y val="-6.1960601688382027E-3"/>
                </c:manualLayout>
              </c:layout>
              <c:showVal val="1"/>
            </c:dLbl>
            <c:showVal val="1"/>
            <c:showLeaderLines val="1"/>
          </c:dLbls>
          <c:cat>
            <c:strRef>
              <c:f>Лист1!$A$2:$A$9</c:f>
              <c:strCache>
                <c:ptCount val="8"/>
                <c:pt idx="0">
                  <c:v>ндфл</c:v>
                </c:pt>
                <c:pt idx="1">
                  <c:v>есхн</c:v>
                </c:pt>
                <c:pt idx="2">
                  <c:v>ННФЛ</c:v>
                </c:pt>
                <c:pt idx="3">
                  <c:v>Земельный</c:v>
                </c:pt>
                <c:pt idx="4">
                  <c:v>Доходы от использования имущества</c:v>
                </c:pt>
                <c:pt idx="5">
                  <c:v>платные услуги</c:v>
                </c:pt>
                <c:pt idx="6">
                  <c:v>дотации</c:v>
                </c:pt>
                <c:pt idx="7">
                  <c:v>субвенции</c:v>
                </c:pt>
              </c:strCache>
            </c:strRef>
          </c:cat>
          <c:val>
            <c:numRef>
              <c:f>Лист1!$B$2:$B$9</c:f>
              <c:numCache>
                <c:formatCode>General</c:formatCode>
                <c:ptCount val="8"/>
                <c:pt idx="0">
                  <c:v>256</c:v>
                </c:pt>
                <c:pt idx="1">
                  <c:v>3.2</c:v>
                </c:pt>
                <c:pt idx="2">
                  <c:v>338.2</c:v>
                </c:pt>
                <c:pt idx="3">
                  <c:v>4217</c:v>
                </c:pt>
                <c:pt idx="4">
                  <c:v>213.8</c:v>
                </c:pt>
                <c:pt idx="5">
                  <c:v>55.3</c:v>
                </c:pt>
                <c:pt idx="6">
                  <c:v>1350.4</c:v>
                </c:pt>
                <c:pt idx="7">
                  <c:v>69.5</c:v>
                </c:pt>
              </c:numCache>
            </c:numRef>
          </c:val>
        </c:ser>
      </c:pie3DChart>
    </c:plotArea>
    <c:legend>
      <c:legendPos val="b"/>
      <c:layout>
        <c:manualLayout>
          <c:xMode val="edge"/>
          <c:yMode val="edge"/>
          <c:x val="4.6795834548459231E-2"/>
          <c:y val="0.48600974684943687"/>
          <c:w val="0.53110385838070828"/>
          <c:h val="0.49847640582025837"/>
        </c:manualLayout>
      </c:layout>
    </c:legend>
    <c:plotVisOnly val="1"/>
  </c:chart>
  <c:txPr>
    <a:bodyPr/>
    <a:lstStyle/>
    <a:p>
      <a:pPr>
        <a:defRPr sz="1800"/>
      </a:pPr>
      <a:endParaRPr lang="ru-RU"/>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dirty="0" smtClean="0"/>
              <a:t>ДОХОДЫ БЮДЖЕТА РОГОВСКОГО СЕЛЬСКОГО ПОСЕЛЕНИЯ ЕГОРЛЫКСКОГО РАЙОНА НА 2018 ГОД</a:t>
            </a:r>
            <a:endParaRPr lang="ru-RU" dirty="0"/>
          </a:p>
        </c:rich>
      </c:tx>
      <c:layout>
        <c:manualLayout>
          <c:xMode val="edge"/>
          <c:yMode val="edge"/>
          <c:x val="0.16273913677456991"/>
          <c:y val="0"/>
        </c:manualLayout>
      </c:layout>
    </c:title>
    <c:plotArea>
      <c:layout/>
      <c:pieChart>
        <c:varyColors val="1"/>
        <c:ser>
          <c:idx val="0"/>
          <c:order val="0"/>
          <c:tx>
            <c:strRef>
              <c:f>Лист1!$B$1</c:f>
              <c:strCache>
                <c:ptCount val="1"/>
                <c:pt idx="0">
                  <c:v>СУММА</c:v>
                </c:pt>
              </c:strCache>
            </c:strRef>
          </c:tx>
          <c:dLbls>
            <c:dLbl>
              <c:idx val="0"/>
              <c:layout>
                <c:manualLayout>
                  <c:x val="9.5310403907844857E-2"/>
                  <c:y val="1.3383909279234125E-2"/>
                </c:manualLayout>
              </c:layout>
              <c:showVal val="1"/>
            </c:dLbl>
            <c:dLbl>
              <c:idx val="1"/>
              <c:layout>
                <c:manualLayout>
                  <c:x val="0.1345003402352484"/>
                  <c:y val="5.0384871947867331E-2"/>
                </c:manualLayout>
              </c:layout>
              <c:showVal val="1"/>
            </c:dLbl>
            <c:dLbl>
              <c:idx val="2"/>
              <c:layout>
                <c:manualLayout>
                  <c:x val="0.11715101584524157"/>
                  <c:y val="2.5715217437205635E-2"/>
                </c:manualLayout>
              </c:layout>
              <c:showVal val="1"/>
            </c:dLbl>
            <c:dLbl>
              <c:idx val="3"/>
              <c:layout>
                <c:manualLayout>
                  <c:x val="-0.10500358462136675"/>
                  <c:y val="7.3216775615314198E-4"/>
                </c:manualLayout>
              </c:layout>
              <c:showVal val="1"/>
            </c:dLbl>
            <c:dLbl>
              <c:idx val="5"/>
              <c:layout>
                <c:manualLayout>
                  <c:x val="-5.3728310002916321E-2"/>
                  <c:y val="-4.7612214239519182E-2"/>
                </c:manualLayout>
              </c:layout>
              <c:showVal val="1"/>
            </c:dLbl>
            <c:dLbl>
              <c:idx val="6"/>
              <c:layout>
                <c:manualLayout>
                  <c:x val="9.5378876251579724E-3"/>
                  <c:y val="-7.4434774312466161E-3"/>
                </c:manualLayout>
              </c:layout>
              <c:showVal val="1"/>
            </c:dLbl>
            <c:dLbl>
              <c:idx val="7"/>
              <c:layout>
                <c:manualLayout>
                  <c:x val="7.2852872557597006E-4"/>
                  <c:y val="-2.4527522078425828E-2"/>
                </c:manualLayout>
              </c:layout>
              <c:showVal val="1"/>
            </c:dLbl>
            <c:showVal val="1"/>
            <c:showLeaderLines val="1"/>
          </c:dLbls>
          <c:cat>
            <c:strRef>
              <c:f>Лист1!$A$2:$A$9</c:f>
              <c:strCache>
                <c:ptCount val="8"/>
                <c:pt idx="0">
                  <c:v>ндфл</c:v>
                </c:pt>
                <c:pt idx="1">
                  <c:v>есхн</c:v>
                </c:pt>
                <c:pt idx="2">
                  <c:v>ннфл</c:v>
                </c:pt>
                <c:pt idx="3">
                  <c:v>земельный</c:v>
                </c:pt>
                <c:pt idx="4">
                  <c:v>доходы использование имущества</c:v>
                </c:pt>
                <c:pt idx="5">
                  <c:v>платные услуги</c:v>
                </c:pt>
                <c:pt idx="6">
                  <c:v>дотация</c:v>
                </c:pt>
                <c:pt idx="7">
                  <c:v>субвенция</c:v>
                </c:pt>
              </c:strCache>
            </c:strRef>
          </c:cat>
          <c:val>
            <c:numRef>
              <c:f>Лист1!$B$2:$B$9</c:f>
              <c:numCache>
                <c:formatCode>General</c:formatCode>
                <c:ptCount val="8"/>
                <c:pt idx="0">
                  <c:v>263.2</c:v>
                </c:pt>
                <c:pt idx="1">
                  <c:v>1568.8</c:v>
                </c:pt>
                <c:pt idx="2">
                  <c:v>338.2</c:v>
                </c:pt>
                <c:pt idx="3">
                  <c:v>4214</c:v>
                </c:pt>
                <c:pt idx="4">
                  <c:v>224</c:v>
                </c:pt>
                <c:pt idx="5">
                  <c:v>58.2</c:v>
                </c:pt>
                <c:pt idx="6">
                  <c:v>1023</c:v>
                </c:pt>
                <c:pt idx="7">
                  <c:v>69.5</c:v>
                </c:pt>
              </c:numCache>
            </c:numRef>
          </c:val>
        </c:ser>
        <c:firstSliceAng val="0"/>
      </c:pieChart>
    </c:plotArea>
    <c:legend>
      <c:legendPos val="b"/>
      <c:layout/>
    </c:legend>
    <c:plotVisOnly val="1"/>
  </c:chart>
  <c:txPr>
    <a:bodyPr/>
    <a:lstStyle/>
    <a:p>
      <a:pPr>
        <a:defRPr sz="1800"/>
      </a:pPr>
      <a:endParaRPr lang="ru-RU"/>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ru-RU"/>
  <c:chart>
    <c:title>
      <c:tx>
        <c:rich>
          <a:bodyPr/>
          <a:lstStyle/>
          <a:p>
            <a:pPr>
              <a:defRPr/>
            </a:pPr>
            <a:r>
              <a:rPr lang="ru-RU" dirty="0" smtClean="0"/>
              <a:t>ДОХОДЫ</a:t>
            </a:r>
            <a:r>
              <a:rPr lang="ru-RU" baseline="0" dirty="0" smtClean="0"/>
              <a:t> БЮДЖЕТА РОГОВСКОГО СЕЛЬСКОГО ПОСЕЛЕНИЯ ЕГОРЛЫКСКОГО РАЙОНА НА 2019 ГОД</a:t>
            </a:r>
            <a:endParaRPr lang="ru-RU" dirty="0"/>
          </a:p>
        </c:rich>
      </c:tx>
      <c:layout/>
    </c:title>
    <c:view3D>
      <c:rotX val="30"/>
      <c:perspective val="30"/>
    </c:view3D>
    <c:plotArea>
      <c:layout/>
      <c:pie3DChart>
        <c:varyColors val="1"/>
        <c:ser>
          <c:idx val="0"/>
          <c:order val="0"/>
          <c:tx>
            <c:strRef>
              <c:f>Лист1!$B$1</c:f>
              <c:strCache>
                <c:ptCount val="1"/>
                <c:pt idx="0">
                  <c:v>СУММА</c:v>
                </c:pt>
              </c:strCache>
            </c:strRef>
          </c:tx>
          <c:dLbls>
            <c:dLbl>
              <c:idx val="0"/>
              <c:layout>
                <c:manualLayout>
                  <c:x val="9.114714743832672E-2"/>
                  <c:y val="-3.8851538263615887E-3"/>
                </c:manualLayout>
              </c:layout>
              <c:showVal val="1"/>
            </c:dLbl>
            <c:dLbl>
              <c:idx val="1"/>
              <c:layout>
                <c:manualLayout>
                  <c:x val="6.2333544329872051E-2"/>
                  <c:y val="-1.0053672915175197E-2"/>
                </c:manualLayout>
              </c:layout>
              <c:showVal val="1"/>
            </c:dLbl>
            <c:dLbl>
              <c:idx val="2"/>
              <c:layout>
                <c:manualLayout>
                  <c:x val="0.10717491795148089"/>
                  <c:y val="-7.9270869578548966E-2"/>
                </c:manualLayout>
              </c:layout>
              <c:showVal val="1"/>
            </c:dLbl>
            <c:dLbl>
              <c:idx val="3"/>
              <c:layout>
                <c:manualLayout>
                  <c:x val="-3.3680350941643193E-3"/>
                  <c:y val="2.462341637570508E-2"/>
                </c:manualLayout>
              </c:layout>
              <c:showVal val="1"/>
            </c:dLbl>
            <c:dLbl>
              <c:idx val="6"/>
              <c:layout>
                <c:manualLayout>
                  <c:x val="-7.2563348467270614E-3"/>
                  <c:y val="-4.9259497746297502E-2"/>
                </c:manualLayout>
              </c:layout>
              <c:showVal val="1"/>
            </c:dLbl>
            <c:dLbl>
              <c:idx val="7"/>
              <c:layout>
                <c:manualLayout>
                  <c:x val="2.4527323368925057E-2"/>
                  <c:y val="-1.1981251808094668E-2"/>
                </c:manualLayout>
              </c:layout>
              <c:showVal val="1"/>
            </c:dLbl>
            <c:dLbl>
              <c:idx val="8"/>
              <c:layout>
                <c:manualLayout>
                  <c:x val="5.9958183080808958E-3"/>
                  <c:y val="-1.446709034407458E-2"/>
                </c:manualLayout>
              </c:layout>
              <c:showVal val="1"/>
            </c:dLbl>
            <c:showVal val="1"/>
            <c:showLeaderLines val="1"/>
          </c:dLbls>
          <c:cat>
            <c:strRef>
              <c:f>Лист1!$A$2:$A$11</c:f>
              <c:strCache>
                <c:ptCount val="9"/>
                <c:pt idx="0">
                  <c:v>ндфл</c:v>
                </c:pt>
                <c:pt idx="1">
                  <c:v>есхн</c:v>
                </c:pt>
                <c:pt idx="2">
                  <c:v>ннфл</c:v>
                </c:pt>
                <c:pt idx="3">
                  <c:v>ЗЕМЕЛЬНЫЙ</c:v>
                </c:pt>
                <c:pt idx="4">
                  <c:v>ИСПОЛЬЗОВАНИЕ ИМУЩЕСТВА</c:v>
                </c:pt>
                <c:pt idx="5">
                  <c:v>ПЛАТНЫЕ УСЛУГИ</c:v>
                </c:pt>
                <c:pt idx="6">
                  <c:v>ПРОДАЖА ИМУЩЕСТВА</c:v>
                </c:pt>
                <c:pt idx="7">
                  <c:v>ДОТАЦИИ</c:v>
                </c:pt>
                <c:pt idx="8">
                  <c:v>СУБВЕНЦИИ</c:v>
                </c:pt>
              </c:strCache>
            </c:strRef>
          </c:cat>
          <c:val>
            <c:numRef>
              <c:f>Лист1!$B$2:$B$11</c:f>
              <c:numCache>
                <c:formatCode>General</c:formatCode>
                <c:ptCount val="9"/>
                <c:pt idx="0">
                  <c:v>278.8</c:v>
                </c:pt>
                <c:pt idx="1">
                  <c:v>1631.5</c:v>
                </c:pt>
                <c:pt idx="2">
                  <c:v>338.2</c:v>
                </c:pt>
                <c:pt idx="3">
                  <c:v>4214</c:v>
                </c:pt>
                <c:pt idx="4">
                  <c:v>233.7</c:v>
                </c:pt>
                <c:pt idx="5">
                  <c:v>60.4</c:v>
                </c:pt>
                <c:pt idx="6">
                  <c:v>75.599999999999994</c:v>
                </c:pt>
                <c:pt idx="7">
                  <c:v>780.5</c:v>
                </c:pt>
                <c:pt idx="8">
                  <c:v>69.5</c:v>
                </c:pt>
              </c:numCache>
            </c:numRef>
          </c:val>
        </c:ser>
      </c:pie3DChart>
    </c:plotArea>
    <c:legend>
      <c:legendPos val="b"/>
      <c:layout/>
    </c:legend>
    <c:plotVisOnly val="1"/>
  </c:chart>
  <c:txPr>
    <a:bodyPr/>
    <a:lstStyle/>
    <a:p>
      <a:pPr>
        <a:defRPr sz="1800"/>
      </a:pPr>
      <a:endParaRPr lang="ru-RU"/>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ru-RU"/>
  <c:chart>
    <c:view3D>
      <c:rAngAx val="1"/>
    </c:view3D>
    <c:plotArea>
      <c:layout/>
      <c:bar3DChart>
        <c:barDir val="bar"/>
        <c:grouping val="percentStacked"/>
        <c:ser>
          <c:idx val="0"/>
          <c:order val="0"/>
          <c:tx>
            <c:strRef>
              <c:f>Лист1!$B$1</c:f>
              <c:strCache>
                <c:ptCount val="1"/>
                <c:pt idx="0">
                  <c:v>2017</c:v>
                </c:pt>
              </c:strCache>
            </c:strRef>
          </c:tx>
          <c:dLbls>
            <c:numFmt formatCode="#,##0.0" sourceLinked="0"/>
            <c:showVal val="1"/>
          </c:dLbls>
          <c:cat>
            <c:strRef>
              <c:f>Лист1!$A$2:$A$11</c:f>
              <c:strCache>
                <c:ptCount val="10"/>
                <c:pt idx="0">
                  <c:v>0104</c:v>
                </c:pt>
                <c:pt idx="1">
                  <c:v>0106</c:v>
                </c:pt>
                <c:pt idx="2">
                  <c:v>0111</c:v>
                </c:pt>
                <c:pt idx="3">
                  <c:v>0113</c:v>
                </c:pt>
                <c:pt idx="4">
                  <c:v>0203</c:v>
                </c:pt>
                <c:pt idx="5">
                  <c:v>0309</c:v>
                </c:pt>
                <c:pt idx="6">
                  <c:v>0503</c:v>
                </c:pt>
                <c:pt idx="7">
                  <c:v>0705</c:v>
                </c:pt>
                <c:pt idx="8">
                  <c:v>0801</c:v>
                </c:pt>
                <c:pt idx="9">
                  <c:v>1001</c:v>
                </c:pt>
              </c:strCache>
            </c:strRef>
          </c:cat>
          <c:val>
            <c:numRef>
              <c:f>Лист1!$B$2:$B$11</c:f>
              <c:numCache>
                <c:formatCode>General</c:formatCode>
                <c:ptCount val="10"/>
                <c:pt idx="0">
                  <c:v>4330.8</c:v>
                </c:pt>
                <c:pt idx="1">
                  <c:v>21.4</c:v>
                </c:pt>
                <c:pt idx="2">
                  <c:v>5</c:v>
                </c:pt>
                <c:pt idx="3">
                  <c:v>70.2</c:v>
                </c:pt>
                <c:pt idx="4">
                  <c:v>69.3</c:v>
                </c:pt>
                <c:pt idx="5">
                  <c:v>112.3</c:v>
                </c:pt>
                <c:pt idx="6">
                  <c:v>1033.5999999999999</c:v>
                </c:pt>
                <c:pt idx="7">
                  <c:v>24</c:v>
                </c:pt>
                <c:pt idx="8">
                  <c:v>2859.5</c:v>
                </c:pt>
                <c:pt idx="9">
                  <c:v>54.8</c:v>
                </c:pt>
              </c:numCache>
            </c:numRef>
          </c:val>
        </c:ser>
        <c:ser>
          <c:idx val="1"/>
          <c:order val="1"/>
          <c:tx>
            <c:strRef>
              <c:f>Лист1!$C$1</c:f>
              <c:strCache>
                <c:ptCount val="1"/>
                <c:pt idx="0">
                  <c:v>2018</c:v>
                </c:pt>
              </c:strCache>
            </c:strRef>
          </c:tx>
          <c:dLbls>
            <c:numFmt formatCode="#,##0.0" sourceLinked="0"/>
            <c:showVal val="1"/>
          </c:dLbls>
          <c:cat>
            <c:strRef>
              <c:f>Лист1!$A$2:$A$11</c:f>
              <c:strCache>
                <c:ptCount val="10"/>
                <c:pt idx="0">
                  <c:v>0104</c:v>
                </c:pt>
                <c:pt idx="1">
                  <c:v>0106</c:v>
                </c:pt>
                <c:pt idx="2">
                  <c:v>0111</c:v>
                </c:pt>
                <c:pt idx="3">
                  <c:v>0113</c:v>
                </c:pt>
                <c:pt idx="4">
                  <c:v>0203</c:v>
                </c:pt>
                <c:pt idx="5">
                  <c:v>0309</c:v>
                </c:pt>
                <c:pt idx="6">
                  <c:v>0503</c:v>
                </c:pt>
                <c:pt idx="7">
                  <c:v>0705</c:v>
                </c:pt>
                <c:pt idx="8">
                  <c:v>0801</c:v>
                </c:pt>
                <c:pt idx="9">
                  <c:v>1001</c:v>
                </c:pt>
              </c:strCache>
            </c:strRef>
          </c:cat>
          <c:val>
            <c:numRef>
              <c:f>Лист1!$C$2:$C$11</c:f>
              <c:numCache>
                <c:formatCode>General</c:formatCode>
                <c:ptCount val="10"/>
                <c:pt idx="0">
                  <c:v>4330.8</c:v>
                </c:pt>
                <c:pt idx="1">
                  <c:v>21.4</c:v>
                </c:pt>
                <c:pt idx="2">
                  <c:v>5</c:v>
                </c:pt>
                <c:pt idx="3">
                  <c:v>65.2</c:v>
                </c:pt>
                <c:pt idx="4">
                  <c:v>69.3</c:v>
                </c:pt>
                <c:pt idx="5">
                  <c:v>12.3</c:v>
                </c:pt>
                <c:pt idx="6">
                  <c:v>946</c:v>
                </c:pt>
                <c:pt idx="7">
                  <c:v>4</c:v>
                </c:pt>
                <c:pt idx="8">
                  <c:v>2819.9</c:v>
                </c:pt>
                <c:pt idx="9">
                  <c:v>54.8</c:v>
                </c:pt>
              </c:numCache>
            </c:numRef>
          </c:val>
        </c:ser>
        <c:ser>
          <c:idx val="2"/>
          <c:order val="2"/>
          <c:tx>
            <c:strRef>
              <c:f>Лист1!$D$1</c:f>
              <c:strCache>
                <c:ptCount val="1"/>
                <c:pt idx="0">
                  <c:v>2019</c:v>
                </c:pt>
              </c:strCache>
            </c:strRef>
          </c:tx>
          <c:dLbls>
            <c:numFmt formatCode="#,##0.0" sourceLinked="0"/>
            <c:showVal val="1"/>
          </c:dLbls>
          <c:cat>
            <c:strRef>
              <c:f>Лист1!$A$2:$A$11</c:f>
              <c:strCache>
                <c:ptCount val="10"/>
                <c:pt idx="0">
                  <c:v>0104</c:v>
                </c:pt>
                <c:pt idx="1">
                  <c:v>0106</c:v>
                </c:pt>
                <c:pt idx="2">
                  <c:v>0111</c:v>
                </c:pt>
                <c:pt idx="3">
                  <c:v>0113</c:v>
                </c:pt>
                <c:pt idx="4">
                  <c:v>0203</c:v>
                </c:pt>
                <c:pt idx="5">
                  <c:v>0309</c:v>
                </c:pt>
                <c:pt idx="6">
                  <c:v>0503</c:v>
                </c:pt>
                <c:pt idx="7">
                  <c:v>0705</c:v>
                </c:pt>
                <c:pt idx="8">
                  <c:v>0801</c:v>
                </c:pt>
                <c:pt idx="9">
                  <c:v>1001</c:v>
                </c:pt>
              </c:strCache>
            </c:strRef>
          </c:cat>
          <c:val>
            <c:numRef>
              <c:f>Лист1!$D$2:$D$11</c:f>
              <c:numCache>
                <c:formatCode>General</c:formatCode>
                <c:ptCount val="10"/>
                <c:pt idx="0">
                  <c:v>4330.8</c:v>
                </c:pt>
                <c:pt idx="1">
                  <c:v>21.4</c:v>
                </c:pt>
                <c:pt idx="2">
                  <c:v>5</c:v>
                </c:pt>
                <c:pt idx="3">
                  <c:v>65.2</c:v>
                </c:pt>
                <c:pt idx="4">
                  <c:v>69.3</c:v>
                </c:pt>
                <c:pt idx="5">
                  <c:v>12.3</c:v>
                </c:pt>
                <c:pt idx="6">
                  <c:v>912.8</c:v>
                </c:pt>
                <c:pt idx="7">
                  <c:v>4</c:v>
                </c:pt>
                <c:pt idx="8">
                  <c:v>2804.9</c:v>
                </c:pt>
                <c:pt idx="9">
                  <c:v>54.8</c:v>
                </c:pt>
              </c:numCache>
            </c:numRef>
          </c:val>
        </c:ser>
        <c:shape val="box"/>
        <c:axId val="114851200"/>
        <c:axId val="114861184"/>
        <c:axId val="0"/>
      </c:bar3DChart>
      <c:catAx>
        <c:axId val="114851200"/>
        <c:scaling>
          <c:orientation val="minMax"/>
        </c:scaling>
        <c:axPos val="l"/>
        <c:tickLblPos val="high"/>
        <c:crossAx val="114861184"/>
        <c:crosses val="autoZero"/>
        <c:auto val="1"/>
        <c:lblAlgn val="ctr"/>
        <c:lblOffset val="100"/>
      </c:catAx>
      <c:valAx>
        <c:axId val="114861184"/>
        <c:scaling>
          <c:orientation val="minMax"/>
        </c:scaling>
        <c:axPos val="b"/>
        <c:majorGridlines/>
        <c:numFmt formatCode="0%" sourceLinked="1"/>
        <c:tickLblPos val="nextTo"/>
        <c:crossAx val="114851200"/>
        <c:crosses val="autoZero"/>
        <c:crossBetween val="between"/>
      </c:valAx>
    </c:plotArea>
    <c:legend>
      <c:legendPos val="r"/>
      <c:layout/>
    </c:legend>
    <c:plotVisOnly val="1"/>
  </c:chart>
  <c:txPr>
    <a:bodyPr/>
    <a:lstStyle/>
    <a:p>
      <a:pPr>
        <a:defRPr sz="1800"/>
      </a:pPr>
      <a:endParaRPr lang="ru-RU"/>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ru-RU"/>
  <c:chart>
    <c:title>
      <c:tx>
        <c:rich>
          <a:bodyPr/>
          <a:lstStyle/>
          <a:p>
            <a:pPr>
              <a:defRPr/>
            </a:pPr>
            <a:r>
              <a:rPr lang="ru-RU" dirty="0" smtClean="0"/>
              <a:t>Муниципальные программы Роговского сельского поселения на 2017 год и на плановый период 2018 и 2019 годов</a:t>
            </a:r>
          </a:p>
          <a:p>
            <a:pPr>
              <a:defRPr/>
            </a:pPr>
            <a:r>
              <a:rPr lang="ru-RU" dirty="0" smtClean="0"/>
              <a:t>                                                                             тыс. рублей</a:t>
            </a:r>
            <a:endParaRPr lang="ru-RU" dirty="0"/>
          </a:p>
        </c:rich>
      </c:tx>
      <c:layout/>
    </c:title>
    <c:view3D>
      <c:rotX val="30"/>
      <c:perspective val="30"/>
    </c:view3D>
    <c:plotArea>
      <c:layout/>
      <c:pie3DChart>
        <c:varyColors val="1"/>
        <c:ser>
          <c:idx val="0"/>
          <c:order val="0"/>
          <c:tx>
            <c:strRef>
              <c:f>Лист1!$B$1</c:f>
              <c:strCache>
                <c:ptCount val="1"/>
                <c:pt idx="0">
                  <c:v>суммы</c:v>
                </c:pt>
              </c:strCache>
            </c:strRef>
          </c:tx>
          <c:explosion val="25"/>
          <c:dLbls>
            <c:dLbl>
              <c:idx val="0"/>
              <c:layout>
                <c:manualLayout>
                  <c:x val="-5.6114513463594831E-4"/>
                  <c:y val="-8.8793699815928676E-2"/>
                </c:manualLayout>
              </c:layout>
              <c:numFmt formatCode="#,##0.0" sourceLinked="0"/>
              <c:spPr/>
              <c:txPr>
                <a:bodyPr/>
                <a:lstStyle/>
                <a:p>
                  <a:pPr>
                    <a:defRPr/>
                  </a:pPr>
                  <a:endParaRPr lang="ru-RU"/>
                </a:p>
              </c:txPr>
              <c:showVal val="1"/>
            </c:dLbl>
            <c:dLbl>
              <c:idx val="1"/>
              <c:layout>
                <c:manualLayout>
                  <c:x val="-0.12345757995528336"/>
                  <c:y val="-1.2096652137898609E-2"/>
                </c:manualLayout>
              </c:layout>
              <c:showVal val="1"/>
            </c:dLbl>
            <c:dLbl>
              <c:idx val="2"/>
              <c:layout>
                <c:manualLayout>
                  <c:x val="-4.1799297657237292E-2"/>
                  <c:y val="-8.7525682379639425E-2"/>
                </c:manualLayout>
              </c:layout>
              <c:numFmt formatCode="#,##0.0" sourceLinked="0"/>
              <c:spPr/>
              <c:txPr>
                <a:bodyPr/>
                <a:lstStyle/>
                <a:p>
                  <a:pPr>
                    <a:defRPr/>
                  </a:pPr>
                  <a:endParaRPr lang="ru-RU"/>
                </a:p>
              </c:txPr>
              <c:showVal val="1"/>
            </c:dLbl>
            <c:showVal val="1"/>
            <c:showLeaderLines val="1"/>
          </c:dLbls>
          <c:cat>
            <c:numRef>
              <c:f>Лист1!$A$2:$A$4</c:f>
              <c:numCache>
                <c:formatCode>General</c:formatCode>
                <c:ptCount val="3"/>
                <c:pt idx="0">
                  <c:v>2017</c:v>
                </c:pt>
                <c:pt idx="1">
                  <c:v>2018</c:v>
                </c:pt>
                <c:pt idx="2">
                  <c:v>2019</c:v>
                </c:pt>
              </c:numCache>
            </c:numRef>
          </c:cat>
          <c:val>
            <c:numRef>
              <c:f>Лист1!$B$2:$B$4</c:f>
              <c:numCache>
                <c:formatCode>General</c:formatCode>
                <c:ptCount val="3"/>
                <c:pt idx="0">
                  <c:v>4033.4</c:v>
                </c:pt>
                <c:pt idx="1">
                  <c:v>3781.2</c:v>
                </c:pt>
                <c:pt idx="2">
                  <c:v>3733</c:v>
                </c:pt>
              </c:numCache>
            </c:numRef>
          </c:val>
        </c:ser>
      </c:pie3DChart>
    </c:plotArea>
    <c:legend>
      <c:legendPos val="r"/>
      <c:layout/>
    </c:legend>
    <c:plotVisOnly val="1"/>
  </c:chart>
  <c:txPr>
    <a:bodyPr/>
    <a:lstStyle/>
    <a:p>
      <a:pPr>
        <a:defRPr sz="1800"/>
      </a:pPr>
      <a:endParaRPr lang="ru-RU"/>
    </a:p>
  </c:tx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6B34EF-BB1F-4453-8E27-D62F4B49BDBF}" type="doc">
      <dgm:prSet loTypeId="urn:microsoft.com/office/officeart/2005/8/layout/chevron2" loCatId="process" qsTypeId="urn:microsoft.com/office/officeart/2005/8/quickstyle/simple3" qsCatId="simple" csTypeId="urn:microsoft.com/office/officeart/2005/8/colors/accent1_2" csCatId="accent1" phldr="1"/>
      <dgm:spPr/>
      <dgm:t>
        <a:bodyPr/>
        <a:lstStyle/>
        <a:p>
          <a:endParaRPr lang="ru-RU"/>
        </a:p>
      </dgm:t>
    </dgm:pt>
    <dgm:pt modelId="{39BB952C-1AB3-4129-8029-1B4D87FA7555}">
      <dgm:prSet/>
      <dgm:spPr/>
      <dgm:t>
        <a:bodyPr/>
        <a:lstStyle/>
        <a:p>
          <a:pPr rtl="0"/>
          <a:r>
            <a:rPr lang="ru-RU" dirty="0" smtClean="0"/>
            <a:t>ПРОЕКТ БЮДЖЕТА РОГОВСКОГО СЕЛЬСКОГО ПОСЕЛЕНИЯ ПОДГОТОВЛЕН НА ОСНОВЕ</a:t>
          </a:r>
          <a:endParaRPr lang="ru-RU" dirty="0"/>
        </a:p>
      </dgm:t>
    </dgm:pt>
    <dgm:pt modelId="{45228E04-E425-42E6-A6B4-9B5075C0BE92}" type="parTrans" cxnId="{8E5F5478-7466-4D86-8D3A-D4130B1C3141}">
      <dgm:prSet/>
      <dgm:spPr/>
      <dgm:t>
        <a:bodyPr/>
        <a:lstStyle/>
        <a:p>
          <a:endParaRPr lang="ru-RU"/>
        </a:p>
      </dgm:t>
    </dgm:pt>
    <dgm:pt modelId="{8E6ECB98-331B-446C-92B4-3EC6CD872CD0}" type="sibTrans" cxnId="{8E5F5478-7466-4D86-8D3A-D4130B1C3141}">
      <dgm:prSet/>
      <dgm:spPr/>
      <dgm:t>
        <a:bodyPr/>
        <a:lstStyle/>
        <a:p>
          <a:endParaRPr lang="ru-RU"/>
        </a:p>
      </dgm:t>
    </dgm:pt>
    <dgm:pt modelId="{1408D97B-9433-4E8D-85D1-12A2495785A7}">
      <dgm:prSet/>
      <dgm:spPr/>
      <dgm:t>
        <a:bodyPr/>
        <a:lstStyle/>
        <a:p>
          <a:r>
            <a:rPr lang="ru-RU" dirty="0" smtClean="0"/>
            <a:t>ПРОГНОЗА СОЦИАЛЬНО- ЭКОНОМИЧЕСКОГО РАЗВИТИЯ РОГОВСКОГО СЕЛЬСКОГО ПОСЕЛЕНИЯ НА 2017-2019 ГОДЫ;</a:t>
          </a:r>
          <a:endParaRPr lang="ru-RU" dirty="0"/>
        </a:p>
      </dgm:t>
    </dgm:pt>
    <dgm:pt modelId="{472AC6C4-B732-4FF8-AA85-A04095F9BE07}" type="parTrans" cxnId="{3CB9CB78-8A6B-41D3-A714-FF672495764D}">
      <dgm:prSet/>
      <dgm:spPr/>
      <dgm:t>
        <a:bodyPr/>
        <a:lstStyle/>
        <a:p>
          <a:endParaRPr lang="ru-RU"/>
        </a:p>
      </dgm:t>
    </dgm:pt>
    <dgm:pt modelId="{4BD33B7D-9261-42E5-B828-7DA003146ADB}" type="sibTrans" cxnId="{3CB9CB78-8A6B-41D3-A714-FF672495764D}">
      <dgm:prSet/>
      <dgm:spPr/>
      <dgm:t>
        <a:bodyPr/>
        <a:lstStyle/>
        <a:p>
          <a:endParaRPr lang="ru-RU"/>
        </a:p>
      </dgm:t>
    </dgm:pt>
    <dgm:pt modelId="{0A73ECFF-9F12-41A8-B537-BC2E2F9062F5}">
      <dgm:prSet/>
      <dgm:spPr/>
      <dgm:t>
        <a:bodyPr/>
        <a:lstStyle/>
        <a:p>
          <a:r>
            <a:rPr lang="ru-RU" dirty="0" smtClean="0"/>
            <a:t>ОСНОВНЫХ НАПРАВЛЕНИЙ БЮДЖЕТНОЙ И НАЛОГОВОЙ ПОЛИТИКИ РОГОВСКОГО СЕЛЬСКОГО ПОСЕЛЕНИЯ НА 2017-2019 ГОДЫ.</a:t>
          </a:r>
          <a:endParaRPr lang="ru-RU" dirty="0"/>
        </a:p>
      </dgm:t>
    </dgm:pt>
    <dgm:pt modelId="{51163854-3863-4456-A88A-BA1A52BECFFA}" type="parTrans" cxnId="{8E77FEDE-0009-433D-ABC7-0F8F722A37BC}">
      <dgm:prSet/>
      <dgm:spPr/>
      <dgm:t>
        <a:bodyPr/>
        <a:lstStyle/>
        <a:p>
          <a:endParaRPr lang="ru-RU"/>
        </a:p>
      </dgm:t>
    </dgm:pt>
    <dgm:pt modelId="{7CE0C295-6836-4E76-BC45-697E6D85E62A}" type="sibTrans" cxnId="{8E77FEDE-0009-433D-ABC7-0F8F722A37BC}">
      <dgm:prSet/>
      <dgm:spPr/>
      <dgm:t>
        <a:bodyPr/>
        <a:lstStyle/>
        <a:p>
          <a:endParaRPr lang="ru-RU"/>
        </a:p>
      </dgm:t>
    </dgm:pt>
    <dgm:pt modelId="{F0B0A64A-8380-4E95-8ECC-E3D6C27E7D2A}" type="pres">
      <dgm:prSet presAssocID="{906B34EF-BB1F-4453-8E27-D62F4B49BDBF}" presName="linearFlow" presStyleCnt="0">
        <dgm:presLayoutVars>
          <dgm:dir/>
          <dgm:animLvl val="lvl"/>
          <dgm:resizeHandles val="exact"/>
        </dgm:presLayoutVars>
      </dgm:prSet>
      <dgm:spPr/>
      <dgm:t>
        <a:bodyPr/>
        <a:lstStyle/>
        <a:p>
          <a:endParaRPr lang="ru-RU"/>
        </a:p>
      </dgm:t>
    </dgm:pt>
    <dgm:pt modelId="{2DFFE869-99FC-496F-AA1E-8F06016A8DA4}" type="pres">
      <dgm:prSet presAssocID="{39BB952C-1AB3-4129-8029-1B4D87FA7555}" presName="composite" presStyleCnt="0"/>
      <dgm:spPr/>
    </dgm:pt>
    <dgm:pt modelId="{5CF8AB67-B0B2-4958-912C-FC1129DB6BC2}" type="pres">
      <dgm:prSet presAssocID="{39BB952C-1AB3-4129-8029-1B4D87FA7555}" presName="parentText" presStyleLbl="alignNode1" presStyleIdx="0" presStyleCnt="1">
        <dgm:presLayoutVars>
          <dgm:chMax val="1"/>
          <dgm:bulletEnabled val="1"/>
        </dgm:presLayoutVars>
      </dgm:prSet>
      <dgm:spPr/>
      <dgm:t>
        <a:bodyPr/>
        <a:lstStyle/>
        <a:p>
          <a:endParaRPr lang="ru-RU"/>
        </a:p>
      </dgm:t>
    </dgm:pt>
    <dgm:pt modelId="{C0A959C4-8CCA-4900-94CD-CF0D1AE075DD}" type="pres">
      <dgm:prSet presAssocID="{39BB952C-1AB3-4129-8029-1B4D87FA7555}" presName="descendantText" presStyleLbl="alignAcc1" presStyleIdx="0" presStyleCnt="1" custScaleY="175722">
        <dgm:presLayoutVars>
          <dgm:bulletEnabled val="1"/>
        </dgm:presLayoutVars>
      </dgm:prSet>
      <dgm:spPr/>
      <dgm:t>
        <a:bodyPr/>
        <a:lstStyle/>
        <a:p>
          <a:endParaRPr lang="ru-RU"/>
        </a:p>
      </dgm:t>
    </dgm:pt>
  </dgm:ptLst>
  <dgm:cxnLst>
    <dgm:cxn modelId="{8E77FEDE-0009-433D-ABC7-0F8F722A37BC}" srcId="{39BB952C-1AB3-4129-8029-1B4D87FA7555}" destId="{0A73ECFF-9F12-41A8-B537-BC2E2F9062F5}" srcOrd="1" destOrd="0" parTransId="{51163854-3863-4456-A88A-BA1A52BECFFA}" sibTransId="{7CE0C295-6836-4E76-BC45-697E6D85E62A}"/>
    <dgm:cxn modelId="{8E5F5478-7466-4D86-8D3A-D4130B1C3141}" srcId="{906B34EF-BB1F-4453-8E27-D62F4B49BDBF}" destId="{39BB952C-1AB3-4129-8029-1B4D87FA7555}" srcOrd="0" destOrd="0" parTransId="{45228E04-E425-42E6-A6B4-9B5075C0BE92}" sibTransId="{8E6ECB98-331B-446C-92B4-3EC6CD872CD0}"/>
    <dgm:cxn modelId="{1B8F844B-4612-42BF-B013-DDF7D7E909D0}" type="presOf" srcId="{0A73ECFF-9F12-41A8-B537-BC2E2F9062F5}" destId="{C0A959C4-8CCA-4900-94CD-CF0D1AE075DD}" srcOrd="0" destOrd="1" presId="urn:microsoft.com/office/officeart/2005/8/layout/chevron2"/>
    <dgm:cxn modelId="{F66BDDFA-C11A-4DA8-920A-429412FE8808}" type="presOf" srcId="{39BB952C-1AB3-4129-8029-1B4D87FA7555}" destId="{5CF8AB67-B0B2-4958-912C-FC1129DB6BC2}" srcOrd="0" destOrd="0" presId="urn:microsoft.com/office/officeart/2005/8/layout/chevron2"/>
    <dgm:cxn modelId="{E4931580-684C-43CA-A6B8-7F30E122A3BF}" type="presOf" srcId="{1408D97B-9433-4E8D-85D1-12A2495785A7}" destId="{C0A959C4-8CCA-4900-94CD-CF0D1AE075DD}" srcOrd="0" destOrd="0" presId="urn:microsoft.com/office/officeart/2005/8/layout/chevron2"/>
    <dgm:cxn modelId="{3CB9CB78-8A6B-41D3-A714-FF672495764D}" srcId="{39BB952C-1AB3-4129-8029-1B4D87FA7555}" destId="{1408D97B-9433-4E8D-85D1-12A2495785A7}" srcOrd="0" destOrd="0" parTransId="{472AC6C4-B732-4FF8-AA85-A04095F9BE07}" sibTransId="{4BD33B7D-9261-42E5-B828-7DA003146ADB}"/>
    <dgm:cxn modelId="{F9D7E748-D540-45A2-AE52-6403F15E3E85}" type="presOf" srcId="{906B34EF-BB1F-4453-8E27-D62F4B49BDBF}" destId="{F0B0A64A-8380-4E95-8ECC-E3D6C27E7D2A}" srcOrd="0" destOrd="0" presId="urn:microsoft.com/office/officeart/2005/8/layout/chevron2"/>
    <dgm:cxn modelId="{7C63640F-EA01-4E10-9807-18A8996027AF}" type="presParOf" srcId="{F0B0A64A-8380-4E95-8ECC-E3D6C27E7D2A}" destId="{2DFFE869-99FC-496F-AA1E-8F06016A8DA4}" srcOrd="0" destOrd="0" presId="urn:microsoft.com/office/officeart/2005/8/layout/chevron2"/>
    <dgm:cxn modelId="{B9DACB3D-5893-42CE-A8E7-277C2AC0E51F}" type="presParOf" srcId="{2DFFE869-99FC-496F-AA1E-8F06016A8DA4}" destId="{5CF8AB67-B0B2-4958-912C-FC1129DB6BC2}" srcOrd="0" destOrd="0" presId="urn:microsoft.com/office/officeart/2005/8/layout/chevron2"/>
    <dgm:cxn modelId="{D5DC2D52-8C32-4843-A344-EFB2EECA66E8}" type="presParOf" srcId="{2DFFE869-99FC-496F-AA1E-8F06016A8DA4}" destId="{C0A959C4-8CCA-4900-94CD-CF0D1AE075DD}"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1094CD-7FD8-4BED-B589-B9C9AD69882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2D8D8877-5019-4E9C-BB63-4BC074F9541B}">
      <dgm:prSet phldrT="[Текст]"/>
      <dgm:spPr/>
      <dgm:t>
        <a:bodyPr/>
        <a:lstStyle/>
        <a:p>
          <a:r>
            <a:rPr lang="ru-RU" dirty="0" smtClean="0"/>
            <a:t>ОСОБЕННОСТЬЮ ПОДГОТОВКИ ПРОЕКТА БЮДЖЕТА ЯВЛЯЕТСЯ:</a:t>
          </a:r>
          <a:endParaRPr lang="ru-RU" dirty="0"/>
        </a:p>
      </dgm:t>
    </dgm:pt>
    <dgm:pt modelId="{9F432DE7-FAF1-4A72-ACEB-862F564042A7}" type="parTrans" cxnId="{7ADAACF4-3F09-40F9-9AE9-75FDD68D48BD}">
      <dgm:prSet/>
      <dgm:spPr/>
      <dgm:t>
        <a:bodyPr/>
        <a:lstStyle/>
        <a:p>
          <a:endParaRPr lang="ru-RU"/>
        </a:p>
      </dgm:t>
    </dgm:pt>
    <dgm:pt modelId="{8F8B0390-0B50-42BC-8FDA-2D299597D854}" type="sibTrans" cxnId="{7ADAACF4-3F09-40F9-9AE9-75FDD68D48BD}">
      <dgm:prSet/>
      <dgm:spPr/>
      <dgm:t>
        <a:bodyPr/>
        <a:lstStyle/>
        <a:p>
          <a:endParaRPr lang="ru-RU"/>
        </a:p>
      </dgm:t>
    </dgm:pt>
    <dgm:pt modelId="{3F8ABC33-C471-41BD-8D90-577F62AC580B}">
      <dgm:prSet phldrT="[Текст]"/>
      <dgm:spPr/>
      <dgm:t>
        <a:bodyPr/>
        <a:lstStyle/>
        <a:p>
          <a:r>
            <a:rPr lang="ru-RU" dirty="0" smtClean="0"/>
            <a:t>ВОЗВРАЩЕНИЕ К ТРЕХЛЕТНЕМУ ПЕРИОДУ</a:t>
          </a:r>
          <a:endParaRPr lang="ru-RU" dirty="0"/>
        </a:p>
      </dgm:t>
    </dgm:pt>
    <dgm:pt modelId="{8AF6B937-AC39-4816-9648-F35B50C6C2A0}" type="parTrans" cxnId="{5FAEEABC-A48B-42B2-8C63-6D706FE475EB}">
      <dgm:prSet/>
      <dgm:spPr/>
      <dgm:t>
        <a:bodyPr/>
        <a:lstStyle/>
        <a:p>
          <a:endParaRPr lang="ru-RU"/>
        </a:p>
      </dgm:t>
    </dgm:pt>
    <dgm:pt modelId="{65FA8FA0-0F39-4955-A3CF-4F0D1B89680C}" type="sibTrans" cxnId="{5FAEEABC-A48B-42B2-8C63-6D706FE475EB}">
      <dgm:prSet/>
      <dgm:spPr/>
      <dgm:t>
        <a:bodyPr/>
        <a:lstStyle/>
        <a:p>
          <a:endParaRPr lang="ru-RU"/>
        </a:p>
      </dgm:t>
    </dgm:pt>
    <dgm:pt modelId="{50658C8B-E108-49E4-BFA5-9F1A98C001D9}">
      <dgm:prSet phldrT="[Текст]"/>
      <dgm:spPr/>
      <dgm:t>
        <a:bodyPr/>
        <a:lstStyle/>
        <a:p>
          <a:r>
            <a:rPr lang="ru-RU" dirty="0" smtClean="0"/>
            <a:t>ОСНОВНОЙ ЦЕЛЬЮ БЮДЖЕТНОЙ ПОЛИТИКИ РОГОВСКОГО СЕЛЬСКОГО ПОСЕЛЕНИЯ ЯВЛЯЕТСЯ:</a:t>
          </a:r>
          <a:endParaRPr lang="ru-RU" dirty="0"/>
        </a:p>
      </dgm:t>
    </dgm:pt>
    <dgm:pt modelId="{74CEDA6D-7ADA-4EED-A272-3DFCBB46C8FE}" type="parTrans" cxnId="{BAE7872B-0F5F-4833-B426-08E89C238D71}">
      <dgm:prSet/>
      <dgm:spPr/>
      <dgm:t>
        <a:bodyPr/>
        <a:lstStyle/>
        <a:p>
          <a:endParaRPr lang="ru-RU"/>
        </a:p>
      </dgm:t>
    </dgm:pt>
    <dgm:pt modelId="{7EA75878-AA1A-489B-B211-44D30F0AF638}" type="sibTrans" cxnId="{BAE7872B-0F5F-4833-B426-08E89C238D71}">
      <dgm:prSet/>
      <dgm:spPr/>
      <dgm:t>
        <a:bodyPr/>
        <a:lstStyle/>
        <a:p>
          <a:endParaRPr lang="ru-RU"/>
        </a:p>
      </dgm:t>
    </dgm:pt>
    <dgm:pt modelId="{0EDD4FE0-4947-4A0E-89F5-8896574DA913}">
      <dgm:prSet phldrT="[Текст]"/>
      <dgm:spPr/>
      <dgm:t>
        <a:bodyPr/>
        <a:lstStyle/>
        <a:p>
          <a:r>
            <a:rPr lang="ru-RU" dirty="0" smtClean="0"/>
            <a:t>НАРАЩИВАНИЕ ТЕМПОВ РОСТА СОБСТВЕННЫХ ДОХОДОВ</a:t>
          </a:r>
          <a:endParaRPr lang="ru-RU" dirty="0"/>
        </a:p>
      </dgm:t>
    </dgm:pt>
    <dgm:pt modelId="{BBC28D12-C689-4DA7-9F4B-14588D00BFCE}" type="parTrans" cxnId="{5FE651FF-EA56-4097-89C7-E2CDFE55738B}">
      <dgm:prSet/>
      <dgm:spPr/>
      <dgm:t>
        <a:bodyPr/>
        <a:lstStyle/>
        <a:p>
          <a:endParaRPr lang="ru-RU"/>
        </a:p>
      </dgm:t>
    </dgm:pt>
    <dgm:pt modelId="{00E99FF3-F36A-4DAF-A242-6EBB5C5AE03D}" type="sibTrans" cxnId="{5FE651FF-EA56-4097-89C7-E2CDFE55738B}">
      <dgm:prSet/>
      <dgm:spPr/>
      <dgm:t>
        <a:bodyPr/>
        <a:lstStyle/>
        <a:p>
          <a:endParaRPr lang="ru-RU"/>
        </a:p>
      </dgm:t>
    </dgm:pt>
    <dgm:pt modelId="{288F88D1-7D3E-4722-B6CF-9F1584D16049}">
      <dgm:prSet phldrT="[Текст]"/>
      <dgm:spPr/>
      <dgm:t>
        <a:bodyPr/>
        <a:lstStyle/>
        <a:p>
          <a:r>
            <a:rPr lang="ru-RU" dirty="0" smtClean="0"/>
            <a:t>ОБЕСПЕЧЕНИЕ УСТОЙЧИВОСТИ СБАЛАНСИРОВАНННОСТИ БЮДЖЕТА</a:t>
          </a:r>
          <a:endParaRPr lang="ru-RU" dirty="0"/>
        </a:p>
      </dgm:t>
    </dgm:pt>
    <dgm:pt modelId="{8170E84A-82B1-4B29-AE53-11DA660549F7}" type="parTrans" cxnId="{5CFBA320-031C-4300-8873-3CE1D84D64C1}">
      <dgm:prSet/>
      <dgm:spPr/>
      <dgm:t>
        <a:bodyPr/>
        <a:lstStyle/>
        <a:p>
          <a:endParaRPr lang="ru-RU"/>
        </a:p>
      </dgm:t>
    </dgm:pt>
    <dgm:pt modelId="{AAEDB2C1-F29A-4AE6-870C-6C52829AEB08}" type="sibTrans" cxnId="{5CFBA320-031C-4300-8873-3CE1D84D64C1}">
      <dgm:prSet/>
      <dgm:spPr/>
      <dgm:t>
        <a:bodyPr/>
        <a:lstStyle/>
        <a:p>
          <a:endParaRPr lang="ru-RU"/>
        </a:p>
      </dgm:t>
    </dgm:pt>
    <dgm:pt modelId="{22288F06-C880-47A8-9C72-728862418EB3}">
      <dgm:prSet phldrT="[Текст]"/>
      <dgm:spPr/>
      <dgm:t>
        <a:bodyPr/>
        <a:lstStyle/>
        <a:p>
          <a:r>
            <a:rPr lang="ru-RU" dirty="0" smtClean="0"/>
            <a:t>ПРИ ПОДГОТОВКЕ БЮДЖЕТНЫХ ПРОЕКТИРОВОК УСОВЕРШЕНСТВОВАНЫ ПОДХОДЫ ПО РЕАЛИЗАЦИИ БЮДЖЕТНЫХ ПОЛНОМОЧИЙ ГЛАВНЫХ АДМИНИСТРАТОРОВ ДОХОДОВ И ИСТОЧНИКОВ ФИНАНСИРОВАНИЯ ДЕФИЦИТОВ БЮДЖЕТОВ БЮДЖЕТНОЙ СИСТЕМЫ РОССИЙСКОЙ ФЕДЕРАЦИИ В РАМКАХ УТВЕРЖДЕННЫХ ОБЩИХ ТРЕБОВАНИЙ К МЕТОДИКАМ ПРОГНОЗИРОВАНИЯ ПОСТУПЛЕНИЙ ДОХОДОВ И ИСТОЧНИКОВ ФИНАНСИРОВАНИЯ ДЕФИЦИТА</a:t>
          </a:r>
          <a:endParaRPr lang="ru-RU" dirty="0"/>
        </a:p>
      </dgm:t>
    </dgm:pt>
    <dgm:pt modelId="{4D2B4E5D-C124-4BA0-A27E-5CFDB66BBBE4}" type="parTrans" cxnId="{96E591F3-41B7-4592-8FC1-2AEA98C93582}">
      <dgm:prSet/>
      <dgm:spPr/>
      <dgm:t>
        <a:bodyPr/>
        <a:lstStyle/>
        <a:p>
          <a:endParaRPr lang="ru-RU"/>
        </a:p>
      </dgm:t>
    </dgm:pt>
    <dgm:pt modelId="{F08C0579-224C-413F-8E9C-32EA96AB4BB1}" type="sibTrans" cxnId="{96E591F3-41B7-4592-8FC1-2AEA98C93582}">
      <dgm:prSet/>
      <dgm:spPr/>
      <dgm:t>
        <a:bodyPr/>
        <a:lstStyle/>
        <a:p>
          <a:endParaRPr lang="ru-RU"/>
        </a:p>
      </dgm:t>
    </dgm:pt>
    <dgm:pt modelId="{BF80B68B-0993-4CB9-811A-7526C504286A}">
      <dgm:prSet phldrT="[Текст]"/>
      <dgm:spPr/>
      <dgm:t>
        <a:bodyPr/>
        <a:lstStyle/>
        <a:p>
          <a:r>
            <a:rPr lang="ru-RU" dirty="0" smtClean="0"/>
            <a:t>ДОХОДЫ БЮДЖЕТА НА 2017-2019 ГОДЫ СФОРМИРОВАНЫ В СООТВЕТСТВИИ С ОСНОВНЫМИ НАПРАВЛЕНИЯМИ НАЛОГОВОЙ ПОЛИТИКИ С УЧЕТОМ ИЗМЕНЕНИЙ, ВНЕСЕННЫХ В БЮДЖЕТНОЕ И НАЛОГОВОЕ ЗАКОНОДАТЕЛЬСТВО РОССИЙСКОЙ ФЕДЕРАЦИИ И РОСТОВСКОЙ ОБЛАСТИ</a:t>
          </a:r>
          <a:endParaRPr lang="ru-RU" dirty="0"/>
        </a:p>
      </dgm:t>
    </dgm:pt>
    <dgm:pt modelId="{921C7921-D89C-4860-83D2-D9606103D91A}" type="parTrans" cxnId="{21BA971D-3560-48F4-B2D6-C01FF7B41624}">
      <dgm:prSet/>
      <dgm:spPr/>
      <dgm:t>
        <a:bodyPr/>
        <a:lstStyle/>
        <a:p>
          <a:endParaRPr lang="ru-RU"/>
        </a:p>
      </dgm:t>
    </dgm:pt>
    <dgm:pt modelId="{AB87DB64-76D7-4F4C-87CE-910E03D0E369}" type="sibTrans" cxnId="{21BA971D-3560-48F4-B2D6-C01FF7B41624}">
      <dgm:prSet/>
      <dgm:spPr/>
      <dgm:t>
        <a:bodyPr/>
        <a:lstStyle/>
        <a:p>
          <a:endParaRPr lang="ru-RU"/>
        </a:p>
      </dgm:t>
    </dgm:pt>
    <dgm:pt modelId="{002AE99F-1A3F-4021-8FCB-679EC74253DF}">
      <dgm:prSet phldrT="[Текст]"/>
      <dgm:spPr/>
      <dgm:t>
        <a:bodyPr/>
        <a:lstStyle/>
        <a:p>
          <a:r>
            <a:rPr lang="ru-RU" dirty="0" smtClean="0"/>
            <a:t>ВЫПОЛНЕНИЕ ПРИНЯТЫХ ОБЯЗАТЕЛЬСТВ ПЕРЕД ГРАЖДАНАМИ, ИНВЕСТИРОВАНИЕ В ЧЕЛОВЕЧЕСКИЙ КАПИТАЛ</a:t>
          </a:r>
          <a:endParaRPr lang="ru-RU" dirty="0"/>
        </a:p>
      </dgm:t>
    </dgm:pt>
    <dgm:pt modelId="{5C337106-3AF0-4737-9E34-E3D02BF24015}" type="parTrans" cxnId="{29A1B029-9F9A-4CB1-9CEB-B052395B903C}">
      <dgm:prSet/>
      <dgm:spPr/>
      <dgm:t>
        <a:bodyPr/>
        <a:lstStyle/>
        <a:p>
          <a:endParaRPr lang="ru-RU"/>
        </a:p>
      </dgm:t>
    </dgm:pt>
    <dgm:pt modelId="{2CDFF577-2C71-4BB6-A0A1-2A85213E9BAB}" type="sibTrans" cxnId="{29A1B029-9F9A-4CB1-9CEB-B052395B903C}">
      <dgm:prSet/>
      <dgm:spPr/>
      <dgm:t>
        <a:bodyPr/>
        <a:lstStyle/>
        <a:p>
          <a:endParaRPr lang="ru-RU"/>
        </a:p>
      </dgm:t>
    </dgm:pt>
    <dgm:pt modelId="{E1BB4446-8A0F-4B00-AC5A-153C11B29166}" type="pres">
      <dgm:prSet presAssocID="{C61094CD-7FD8-4BED-B589-B9C9AD698826}" presName="Name0" presStyleCnt="0">
        <dgm:presLayoutVars>
          <dgm:chMax val="7"/>
          <dgm:dir/>
          <dgm:animLvl val="lvl"/>
          <dgm:resizeHandles val="exact"/>
        </dgm:presLayoutVars>
      </dgm:prSet>
      <dgm:spPr/>
      <dgm:t>
        <a:bodyPr/>
        <a:lstStyle/>
        <a:p>
          <a:endParaRPr lang="ru-RU"/>
        </a:p>
      </dgm:t>
    </dgm:pt>
    <dgm:pt modelId="{4B35F506-6968-4E99-94B1-196971700D92}" type="pres">
      <dgm:prSet presAssocID="{2D8D8877-5019-4E9C-BB63-4BC074F9541B}" presName="circle1" presStyleLbl="node1" presStyleIdx="0" presStyleCnt="3"/>
      <dgm:spPr/>
    </dgm:pt>
    <dgm:pt modelId="{B7A9989E-E583-411C-B215-C287631FB565}" type="pres">
      <dgm:prSet presAssocID="{2D8D8877-5019-4E9C-BB63-4BC074F9541B}" presName="space" presStyleCnt="0"/>
      <dgm:spPr/>
    </dgm:pt>
    <dgm:pt modelId="{DF5B00EA-3F9F-42E2-AC1A-AE526EFA6A0F}" type="pres">
      <dgm:prSet presAssocID="{2D8D8877-5019-4E9C-BB63-4BC074F9541B}" presName="rect1" presStyleLbl="alignAcc1" presStyleIdx="0" presStyleCnt="3"/>
      <dgm:spPr/>
      <dgm:t>
        <a:bodyPr/>
        <a:lstStyle/>
        <a:p>
          <a:endParaRPr lang="ru-RU"/>
        </a:p>
      </dgm:t>
    </dgm:pt>
    <dgm:pt modelId="{BEA4E4B2-BD16-4A1B-96FA-CE02A610F451}" type="pres">
      <dgm:prSet presAssocID="{50658C8B-E108-49E4-BFA5-9F1A98C001D9}" presName="vertSpace2" presStyleLbl="node1" presStyleIdx="0" presStyleCnt="3"/>
      <dgm:spPr/>
    </dgm:pt>
    <dgm:pt modelId="{07F86298-6958-4E9D-8403-0584B07B9EEB}" type="pres">
      <dgm:prSet presAssocID="{50658C8B-E108-49E4-BFA5-9F1A98C001D9}" presName="circle2" presStyleLbl="node1" presStyleIdx="1" presStyleCnt="3"/>
      <dgm:spPr/>
    </dgm:pt>
    <dgm:pt modelId="{DEF50E08-BF44-4BEF-AE24-C891EC8BBE2C}" type="pres">
      <dgm:prSet presAssocID="{50658C8B-E108-49E4-BFA5-9F1A98C001D9}" presName="rect2" presStyleLbl="alignAcc1" presStyleIdx="1" presStyleCnt="3"/>
      <dgm:spPr/>
      <dgm:t>
        <a:bodyPr/>
        <a:lstStyle/>
        <a:p>
          <a:endParaRPr lang="ru-RU"/>
        </a:p>
      </dgm:t>
    </dgm:pt>
    <dgm:pt modelId="{2ED22754-9438-4BA4-98CD-B8399C6D217B}" type="pres">
      <dgm:prSet presAssocID="{22288F06-C880-47A8-9C72-728862418EB3}" presName="vertSpace3" presStyleLbl="node1" presStyleIdx="1" presStyleCnt="3"/>
      <dgm:spPr/>
    </dgm:pt>
    <dgm:pt modelId="{5FF8DBEE-8EBA-45EF-9EBE-3B86A3AF0F35}" type="pres">
      <dgm:prSet presAssocID="{22288F06-C880-47A8-9C72-728862418EB3}" presName="circle3" presStyleLbl="node1" presStyleIdx="2" presStyleCnt="3"/>
      <dgm:spPr/>
    </dgm:pt>
    <dgm:pt modelId="{D71EA532-D8D1-482B-9D30-3D5C4AAAE50F}" type="pres">
      <dgm:prSet presAssocID="{22288F06-C880-47A8-9C72-728862418EB3}" presName="rect3" presStyleLbl="alignAcc1" presStyleIdx="2" presStyleCnt="3"/>
      <dgm:spPr/>
      <dgm:t>
        <a:bodyPr/>
        <a:lstStyle/>
        <a:p>
          <a:endParaRPr lang="ru-RU"/>
        </a:p>
      </dgm:t>
    </dgm:pt>
    <dgm:pt modelId="{B7CE1DE8-8AAA-4C88-9D66-ADDCA1AEEBEE}" type="pres">
      <dgm:prSet presAssocID="{2D8D8877-5019-4E9C-BB63-4BC074F9541B}" presName="rect1ParTx" presStyleLbl="alignAcc1" presStyleIdx="2" presStyleCnt="3">
        <dgm:presLayoutVars>
          <dgm:chMax val="1"/>
          <dgm:bulletEnabled val="1"/>
        </dgm:presLayoutVars>
      </dgm:prSet>
      <dgm:spPr/>
      <dgm:t>
        <a:bodyPr/>
        <a:lstStyle/>
        <a:p>
          <a:endParaRPr lang="ru-RU"/>
        </a:p>
      </dgm:t>
    </dgm:pt>
    <dgm:pt modelId="{BDC929C8-044F-4564-8A06-3366B9957E8B}" type="pres">
      <dgm:prSet presAssocID="{2D8D8877-5019-4E9C-BB63-4BC074F9541B}" presName="rect1ChTx" presStyleLbl="alignAcc1" presStyleIdx="2" presStyleCnt="3">
        <dgm:presLayoutVars>
          <dgm:bulletEnabled val="1"/>
        </dgm:presLayoutVars>
      </dgm:prSet>
      <dgm:spPr/>
      <dgm:t>
        <a:bodyPr/>
        <a:lstStyle/>
        <a:p>
          <a:endParaRPr lang="ru-RU"/>
        </a:p>
      </dgm:t>
    </dgm:pt>
    <dgm:pt modelId="{E6ECA9FD-526B-4A6C-A846-EB259B9DA899}" type="pres">
      <dgm:prSet presAssocID="{50658C8B-E108-49E4-BFA5-9F1A98C001D9}" presName="rect2ParTx" presStyleLbl="alignAcc1" presStyleIdx="2" presStyleCnt="3">
        <dgm:presLayoutVars>
          <dgm:chMax val="1"/>
          <dgm:bulletEnabled val="1"/>
        </dgm:presLayoutVars>
      </dgm:prSet>
      <dgm:spPr/>
      <dgm:t>
        <a:bodyPr/>
        <a:lstStyle/>
        <a:p>
          <a:endParaRPr lang="ru-RU"/>
        </a:p>
      </dgm:t>
    </dgm:pt>
    <dgm:pt modelId="{D9182E47-04AE-421B-9F7D-978E6664777E}" type="pres">
      <dgm:prSet presAssocID="{50658C8B-E108-49E4-BFA5-9F1A98C001D9}" presName="rect2ChTx" presStyleLbl="alignAcc1" presStyleIdx="2" presStyleCnt="3">
        <dgm:presLayoutVars>
          <dgm:bulletEnabled val="1"/>
        </dgm:presLayoutVars>
      </dgm:prSet>
      <dgm:spPr/>
      <dgm:t>
        <a:bodyPr/>
        <a:lstStyle/>
        <a:p>
          <a:endParaRPr lang="ru-RU"/>
        </a:p>
      </dgm:t>
    </dgm:pt>
    <dgm:pt modelId="{A85A5CB6-6F27-4408-A53E-2FB7369FF936}" type="pres">
      <dgm:prSet presAssocID="{22288F06-C880-47A8-9C72-728862418EB3}" presName="rect3ParTx" presStyleLbl="alignAcc1" presStyleIdx="2" presStyleCnt="3">
        <dgm:presLayoutVars>
          <dgm:chMax val="1"/>
          <dgm:bulletEnabled val="1"/>
        </dgm:presLayoutVars>
      </dgm:prSet>
      <dgm:spPr/>
      <dgm:t>
        <a:bodyPr/>
        <a:lstStyle/>
        <a:p>
          <a:endParaRPr lang="ru-RU"/>
        </a:p>
      </dgm:t>
    </dgm:pt>
    <dgm:pt modelId="{73146227-D1E7-47A4-B31C-CF9BD62D4DFA}" type="pres">
      <dgm:prSet presAssocID="{22288F06-C880-47A8-9C72-728862418EB3}" presName="rect3ChTx" presStyleLbl="alignAcc1" presStyleIdx="2" presStyleCnt="3">
        <dgm:presLayoutVars>
          <dgm:bulletEnabled val="1"/>
        </dgm:presLayoutVars>
      </dgm:prSet>
      <dgm:spPr/>
      <dgm:t>
        <a:bodyPr/>
        <a:lstStyle/>
        <a:p>
          <a:endParaRPr lang="ru-RU"/>
        </a:p>
      </dgm:t>
    </dgm:pt>
  </dgm:ptLst>
  <dgm:cxnLst>
    <dgm:cxn modelId="{5FE651FF-EA56-4097-89C7-E2CDFE55738B}" srcId="{50658C8B-E108-49E4-BFA5-9F1A98C001D9}" destId="{0EDD4FE0-4947-4A0E-89F5-8896574DA913}" srcOrd="0" destOrd="0" parTransId="{BBC28D12-C689-4DA7-9F4B-14588D00BFCE}" sibTransId="{00E99FF3-F36A-4DAF-A242-6EBB5C5AE03D}"/>
    <dgm:cxn modelId="{1090B445-E274-40A5-9A43-2654B5588825}" type="presOf" srcId="{50658C8B-E108-49E4-BFA5-9F1A98C001D9}" destId="{DEF50E08-BF44-4BEF-AE24-C891EC8BBE2C}" srcOrd="0" destOrd="0" presId="urn:microsoft.com/office/officeart/2005/8/layout/target3"/>
    <dgm:cxn modelId="{21BA971D-3560-48F4-B2D6-C01FF7B41624}" srcId="{22288F06-C880-47A8-9C72-728862418EB3}" destId="{BF80B68B-0993-4CB9-811A-7526C504286A}" srcOrd="0" destOrd="0" parTransId="{921C7921-D89C-4860-83D2-D9606103D91A}" sibTransId="{AB87DB64-76D7-4F4C-87CE-910E03D0E369}"/>
    <dgm:cxn modelId="{5FAEEABC-A48B-42B2-8C63-6D706FE475EB}" srcId="{2D8D8877-5019-4E9C-BB63-4BC074F9541B}" destId="{3F8ABC33-C471-41BD-8D90-577F62AC580B}" srcOrd="0" destOrd="0" parTransId="{8AF6B937-AC39-4816-9648-F35B50C6C2A0}" sibTransId="{65FA8FA0-0F39-4955-A3CF-4F0D1B89680C}"/>
    <dgm:cxn modelId="{F9082750-9CE7-4737-ACA6-3618FF885F57}" type="presOf" srcId="{2D8D8877-5019-4E9C-BB63-4BC074F9541B}" destId="{DF5B00EA-3F9F-42E2-AC1A-AE526EFA6A0F}" srcOrd="0" destOrd="0" presId="urn:microsoft.com/office/officeart/2005/8/layout/target3"/>
    <dgm:cxn modelId="{7ADAACF4-3F09-40F9-9AE9-75FDD68D48BD}" srcId="{C61094CD-7FD8-4BED-B589-B9C9AD698826}" destId="{2D8D8877-5019-4E9C-BB63-4BC074F9541B}" srcOrd="0" destOrd="0" parTransId="{9F432DE7-FAF1-4A72-ACEB-862F564042A7}" sibTransId="{8F8B0390-0B50-42BC-8FDA-2D299597D854}"/>
    <dgm:cxn modelId="{73863EDE-4E03-4291-A98C-05E8FB0BEFEB}" type="presOf" srcId="{22288F06-C880-47A8-9C72-728862418EB3}" destId="{D71EA532-D8D1-482B-9D30-3D5C4AAAE50F}" srcOrd="0" destOrd="0" presId="urn:microsoft.com/office/officeart/2005/8/layout/target3"/>
    <dgm:cxn modelId="{CE1FDB4B-2D58-4364-BFEB-D17FB5E664A2}" type="presOf" srcId="{BF80B68B-0993-4CB9-811A-7526C504286A}" destId="{73146227-D1E7-47A4-B31C-CF9BD62D4DFA}" srcOrd="0" destOrd="0" presId="urn:microsoft.com/office/officeart/2005/8/layout/target3"/>
    <dgm:cxn modelId="{08C2D3E4-3AB4-4E53-A3F7-AC16792FD4EE}" type="presOf" srcId="{22288F06-C880-47A8-9C72-728862418EB3}" destId="{A85A5CB6-6F27-4408-A53E-2FB7369FF936}" srcOrd="1" destOrd="0" presId="urn:microsoft.com/office/officeart/2005/8/layout/target3"/>
    <dgm:cxn modelId="{6EF28333-4A32-480A-9141-68EDEA163C1F}" type="presOf" srcId="{C61094CD-7FD8-4BED-B589-B9C9AD698826}" destId="{E1BB4446-8A0F-4B00-AC5A-153C11B29166}" srcOrd="0" destOrd="0" presId="urn:microsoft.com/office/officeart/2005/8/layout/target3"/>
    <dgm:cxn modelId="{B458DB2C-0406-4653-947A-B60AD8F7A399}" type="presOf" srcId="{50658C8B-E108-49E4-BFA5-9F1A98C001D9}" destId="{E6ECA9FD-526B-4A6C-A846-EB259B9DA899}" srcOrd="1" destOrd="0" presId="urn:microsoft.com/office/officeart/2005/8/layout/target3"/>
    <dgm:cxn modelId="{96E591F3-41B7-4592-8FC1-2AEA98C93582}" srcId="{C61094CD-7FD8-4BED-B589-B9C9AD698826}" destId="{22288F06-C880-47A8-9C72-728862418EB3}" srcOrd="2" destOrd="0" parTransId="{4D2B4E5D-C124-4BA0-A27E-5CFDB66BBBE4}" sibTransId="{F08C0579-224C-413F-8E9C-32EA96AB4BB1}"/>
    <dgm:cxn modelId="{82537293-12E8-42DB-BB4A-5F5DDC6119A4}" type="presOf" srcId="{2D8D8877-5019-4E9C-BB63-4BC074F9541B}" destId="{B7CE1DE8-8AAA-4C88-9D66-ADDCA1AEEBEE}" srcOrd="1" destOrd="0" presId="urn:microsoft.com/office/officeart/2005/8/layout/target3"/>
    <dgm:cxn modelId="{10AF055F-A1FA-4962-9533-4970F7B3675B}" type="presOf" srcId="{002AE99F-1A3F-4021-8FCB-679EC74253DF}" destId="{D9182E47-04AE-421B-9F7D-978E6664777E}" srcOrd="0" destOrd="2" presId="urn:microsoft.com/office/officeart/2005/8/layout/target3"/>
    <dgm:cxn modelId="{29A1B029-9F9A-4CB1-9CEB-B052395B903C}" srcId="{50658C8B-E108-49E4-BFA5-9F1A98C001D9}" destId="{002AE99F-1A3F-4021-8FCB-679EC74253DF}" srcOrd="2" destOrd="0" parTransId="{5C337106-3AF0-4737-9E34-E3D02BF24015}" sibTransId="{2CDFF577-2C71-4BB6-A0A1-2A85213E9BAB}"/>
    <dgm:cxn modelId="{5CFBA320-031C-4300-8873-3CE1D84D64C1}" srcId="{50658C8B-E108-49E4-BFA5-9F1A98C001D9}" destId="{288F88D1-7D3E-4722-B6CF-9F1584D16049}" srcOrd="1" destOrd="0" parTransId="{8170E84A-82B1-4B29-AE53-11DA660549F7}" sibTransId="{AAEDB2C1-F29A-4AE6-870C-6C52829AEB08}"/>
    <dgm:cxn modelId="{D00F70BC-7EC2-49CF-99E7-7E574FD4B8C3}" type="presOf" srcId="{288F88D1-7D3E-4722-B6CF-9F1584D16049}" destId="{D9182E47-04AE-421B-9F7D-978E6664777E}" srcOrd="0" destOrd="1" presId="urn:microsoft.com/office/officeart/2005/8/layout/target3"/>
    <dgm:cxn modelId="{DD67EF01-6425-432F-ABA7-6DC1A1AF5833}" type="presOf" srcId="{3F8ABC33-C471-41BD-8D90-577F62AC580B}" destId="{BDC929C8-044F-4564-8A06-3366B9957E8B}" srcOrd="0" destOrd="0" presId="urn:microsoft.com/office/officeart/2005/8/layout/target3"/>
    <dgm:cxn modelId="{445A9C20-5398-4A96-84AD-091B6F451EBD}" type="presOf" srcId="{0EDD4FE0-4947-4A0E-89F5-8896574DA913}" destId="{D9182E47-04AE-421B-9F7D-978E6664777E}" srcOrd="0" destOrd="0" presId="urn:microsoft.com/office/officeart/2005/8/layout/target3"/>
    <dgm:cxn modelId="{BAE7872B-0F5F-4833-B426-08E89C238D71}" srcId="{C61094CD-7FD8-4BED-B589-B9C9AD698826}" destId="{50658C8B-E108-49E4-BFA5-9F1A98C001D9}" srcOrd="1" destOrd="0" parTransId="{74CEDA6D-7ADA-4EED-A272-3DFCBB46C8FE}" sibTransId="{7EA75878-AA1A-489B-B211-44D30F0AF638}"/>
    <dgm:cxn modelId="{3EF8D9B4-8E48-4C99-BD74-18D88D912115}" type="presParOf" srcId="{E1BB4446-8A0F-4B00-AC5A-153C11B29166}" destId="{4B35F506-6968-4E99-94B1-196971700D92}" srcOrd="0" destOrd="0" presId="urn:microsoft.com/office/officeart/2005/8/layout/target3"/>
    <dgm:cxn modelId="{299CCCE2-6857-4233-AA26-3BD1DFB9544B}" type="presParOf" srcId="{E1BB4446-8A0F-4B00-AC5A-153C11B29166}" destId="{B7A9989E-E583-411C-B215-C287631FB565}" srcOrd="1" destOrd="0" presId="urn:microsoft.com/office/officeart/2005/8/layout/target3"/>
    <dgm:cxn modelId="{1702A988-1706-4387-8AB3-152FF2F4AB33}" type="presParOf" srcId="{E1BB4446-8A0F-4B00-AC5A-153C11B29166}" destId="{DF5B00EA-3F9F-42E2-AC1A-AE526EFA6A0F}" srcOrd="2" destOrd="0" presId="urn:microsoft.com/office/officeart/2005/8/layout/target3"/>
    <dgm:cxn modelId="{58036414-DF35-4CCD-9F6A-D24567E78511}" type="presParOf" srcId="{E1BB4446-8A0F-4B00-AC5A-153C11B29166}" destId="{BEA4E4B2-BD16-4A1B-96FA-CE02A610F451}" srcOrd="3" destOrd="0" presId="urn:microsoft.com/office/officeart/2005/8/layout/target3"/>
    <dgm:cxn modelId="{0F75D2CB-3176-40B5-91B5-2CC3100A432B}" type="presParOf" srcId="{E1BB4446-8A0F-4B00-AC5A-153C11B29166}" destId="{07F86298-6958-4E9D-8403-0584B07B9EEB}" srcOrd="4" destOrd="0" presId="urn:microsoft.com/office/officeart/2005/8/layout/target3"/>
    <dgm:cxn modelId="{FF2F84E2-B32E-466E-A7D5-BE3325408B32}" type="presParOf" srcId="{E1BB4446-8A0F-4B00-AC5A-153C11B29166}" destId="{DEF50E08-BF44-4BEF-AE24-C891EC8BBE2C}" srcOrd="5" destOrd="0" presId="urn:microsoft.com/office/officeart/2005/8/layout/target3"/>
    <dgm:cxn modelId="{931FC7C0-BBC5-4525-93F1-BB246B7B18B0}" type="presParOf" srcId="{E1BB4446-8A0F-4B00-AC5A-153C11B29166}" destId="{2ED22754-9438-4BA4-98CD-B8399C6D217B}" srcOrd="6" destOrd="0" presId="urn:microsoft.com/office/officeart/2005/8/layout/target3"/>
    <dgm:cxn modelId="{AF7E0D2F-01F4-4D1E-A5FD-2D8FB9584043}" type="presParOf" srcId="{E1BB4446-8A0F-4B00-AC5A-153C11B29166}" destId="{5FF8DBEE-8EBA-45EF-9EBE-3B86A3AF0F35}" srcOrd="7" destOrd="0" presId="urn:microsoft.com/office/officeart/2005/8/layout/target3"/>
    <dgm:cxn modelId="{4F855A43-6097-44EA-B566-29AC135E2356}" type="presParOf" srcId="{E1BB4446-8A0F-4B00-AC5A-153C11B29166}" destId="{D71EA532-D8D1-482B-9D30-3D5C4AAAE50F}" srcOrd="8" destOrd="0" presId="urn:microsoft.com/office/officeart/2005/8/layout/target3"/>
    <dgm:cxn modelId="{37873D69-0449-4897-A8C2-9016BFEA49E6}" type="presParOf" srcId="{E1BB4446-8A0F-4B00-AC5A-153C11B29166}" destId="{B7CE1DE8-8AAA-4C88-9D66-ADDCA1AEEBEE}" srcOrd="9" destOrd="0" presId="urn:microsoft.com/office/officeart/2005/8/layout/target3"/>
    <dgm:cxn modelId="{7B603A4C-E138-41FD-8626-37B01F3F2128}" type="presParOf" srcId="{E1BB4446-8A0F-4B00-AC5A-153C11B29166}" destId="{BDC929C8-044F-4564-8A06-3366B9957E8B}" srcOrd="10" destOrd="0" presId="urn:microsoft.com/office/officeart/2005/8/layout/target3"/>
    <dgm:cxn modelId="{F726AB5B-97A8-487F-9919-72AA8FD86413}" type="presParOf" srcId="{E1BB4446-8A0F-4B00-AC5A-153C11B29166}" destId="{E6ECA9FD-526B-4A6C-A846-EB259B9DA899}" srcOrd="11" destOrd="0" presId="urn:microsoft.com/office/officeart/2005/8/layout/target3"/>
    <dgm:cxn modelId="{40060332-B802-442F-BC3C-A9938511A742}" type="presParOf" srcId="{E1BB4446-8A0F-4B00-AC5A-153C11B29166}" destId="{D9182E47-04AE-421B-9F7D-978E6664777E}" srcOrd="12" destOrd="0" presId="urn:microsoft.com/office/officeart/2005/8/layout/target3"/>
    <dgm:cxn modelId="{169E2B2C-6EAA-4E9D-8591-4DC140A7B4B0}" type="presParOf" srcId="{E1BB4446-8A0F-4B00-AC5A-153C11B29166}" destId="{A85A5CB6-6F27-4408-A53E-2FB7369FF936}" srcOrd="13" destOrd="0" presId="urn:microsoft.com/office/officeart/2005/8/layout/target3"/>
    <dgm:cxn modelId="{FAD7DDF3-202B-4FA3-808E-AECACA1A6338}" type="presParOf" srcId="{E1BB4446-8A0F-4B00-AC5A-153C11B29166}" destId="{73146227-D1E7-47A4-B31C-CF9BD62D4DFA}" srcOrd="14" destOrd="0" presId="urn:microsoft.com/office/officeart/2005/8/layout/target3"/>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4C6EDEB-965F-49EE-AC6A-58511FAA4349}"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ru-RU"/>
        </a:p>
      </dgm:t>
    </dgm:pt>
    <dgm:pt modelId="{53CE1969-BE85-4AEA-90BE-5B15D5C6B4F2}">
      <dgm:prSet phldrT="[Текст]"/>
      <dgm:spPr/>
      <dgm:t>
        <a:bodyPr/>
        <a:lstStyle/>
        <a:p>
          <a:r>
            <a:rPr lang="ru-RU" dirty="0" smtClean="0"/>
            <a:t>ОПТИМИЗАЦИЯ</a:t>
          </a:r>
          <a:endParaRPr lang="ru-RU" dirty="0"/>
        </a:p>
      </dgm:t>
    </dgm:pt>
    <dgm:pt modelId="{B969CE49-51E6-4857-8FEA-F18F0E0C0C13}" type="parTrans" cxnId="{C81D273A-0460-497C-9669-6D19D9C6273F}">
      <dgm:prSet/>
      <dgm:spPr/>
      <dgm:t>
        <a:bodyPr/>
        <a:lstStyle/>
        <a:p>
          <a:endParaRPr lang="ru-RU"/>
        </a:p>
      </dgm:t>
    </dgm:pt>
    <dgm:pt modelId="{1CD0370E-8076-491A-8185-A571C84C22F6}" type="sibTrans" cxnId="{C81D273A-0460-497C-9669-6D19D9C6273F}">
      <dgm:prSet/>
      <dgm:spPr/>
      <dgm:t>
        <a:bodyPr/>
        <a:lstStyle/>
        <a:p>
          <a:endParaRPr lang="ru-RU"/>
        </a:p>
      </dgm:t>
    </dgm:pt>
    <dgm:pt modelId="{85F36236-1656-4E85-9DA4-AA12651737B9}">
      <dgm:prSet phldrT="[Текст]"/>
      <dgm:spPr/>
      <dgm:t>
        <a:bodyPr/>
        <a:lstStyle/>
        <a:p>
          <a:r>
            <a:rPr lang="ru-RU" dirty="0" smtClean="0"/>
            <a:t>БЮДЖЕТНАЯ ПОЛИТИКА В СФЕРЕ РАСХОДОВ БУДЕТ НАПРАВЛЕНА НА БЕЗУСЛОВНОЕ ИСПОЛНЕНИЕ ДЕЙСТВУЮЩИХ РАСХОДНЫХ ОБЯЗАТЕЛЬСТВ, В ТОМ ЧИСЛЕ С УЧЕТОМ ИХ ОПТИМИЗАЦИИ И ПОВЫШЕНИЯ ЭФФЕКТИВНОСТИ ИСПОЛЬЗОВАНИЯ ФИНАНСОВЫХ РЕСУРСОВ.</a:t>
          </a:r>
          <a:endParaRPr lang="ru-RU" dirty="0"/>
        </a:p>
      </dgm:t>
    </dgm:pt>
    <dgm:pt modelId="{D5C782E2-1D0A-40CB-8550-49AC67A9E0D9}" type="parTrans" cxnId="{7C723DB0-89BC-446A-A17B-61166380B9A5}">
      <dgm:prSet/>
      <dgm:spPr/>
      <dgm:t>
        <a:bodyPr/>
        <a:lstStyle/>
        <a:p>
          <a:endParaRPr lang="ru-RU"/>
        </a:p>
      </dgm:t>
    </dgm:pt>
    <dgm:pt modelId="{774FF279-D061-476E-AD89-3E4B3643D311}" type="sibTrans" cxnId="{7C723DB0-89BC-446A-A17B-61166380B9A5}">
      <dgm:prSet/>
      <dgm:spPr/>
      <dgm:t>
        <a:bodyPr/>
        <a:lstStyle/>
        <a:p>
          <a:endParaRPr lang="ru-RU"/>
        </a:p>
      </dgm:t>
    </dgm:pt>
    <dgm:pt modelId="{CEDB0C96-F131-46D5-B57F-656BD7B8D619}">
      <dgm:prSet phldrT="[Текст]"/>
      <dgm:spPr/>
      <dgm:t>
        <a:bodyPr/>
        <a:lstStyle/>
        <a:p>
          <a:r>
            <a:rPr lang="ru-RU" dirty="0" smtClean="0"/>
            <a:t>МУНИЦИПАЛЬНЫЕ ПРОГРАММЫ</a:t>
          </a:r>
          <a:endParaRPr lang="ru-RU" dirty="0"/>
        </a:p>
      </dgm:t>
    </dgm:pt>
    <dgm:pt modelId="{A1800B95-04FC-478A-8A1A-FBD9AAE0E2CB}" type="parTrans" cxnId="{116BB606-59ED-4D90-9A9F-49D08AAFF296}">
      <dgm:prSet/>
      <dgm:spPr/>
      <dgm:t>
        <a:bodyPr/>
        <a:lstStyle/>
        <a:p>
          <a:endParaRPr lang="ru-RU"/>
        </a:p>
      </dgm:t>
    </dgm:pt>
    <dgm:pt modelId="{19EB8B2B-7EE8-49B6-B68E-2D117EFD29E4}" type="sibTrans" cxnId="{116BB606-59ED-4D90-9A9F-49D08AAFF296}">
      <dgm:prSet/>
      <dgm:spPr/>
      <dgm:t>
        <a:bodyPr/>
        <a:lstStyle/>
        <a:p>
          <a:endParaRPr lang="ru-RU"/>
        </a:p>
      </dgm:t>
    </dgm:pt>
    <dgm:pt modelId="{4DF02366-C2F0-4CA7-8AD1-8B5614CE20EF}">
      <dgm:prSet phldrT="[Текст]"/>
      <dgm:spPr/>
      <dgm:t>
        <a:bodyPr/>
        <a:lstStyle/>
        <a:p>
          <a:r>
            <a:rPr lang="ru-RU" dirty="0" smtClean="0"/>
            <a:t>ЭФФЕКТИВНОЕ УПРАВЛЕНИЕ РАСХОДАМИ БУДЕТ ОБЕСПЕЧИВАТЬСЯ ПОСРЕДСТВОМ РЕАЛИЗАЦИИ МУНИЦИПАЛЬНЫХ ПРОГРАММ РОГОВСКОГО СЕЛЬСКОГО ПОСЕЛЕНИЯ, НАПРАВЛЕННЫХ НА ПОСТУПАТЕЛЬНОЕ РАЗВИТИЕ КУЛЬТУРЫ, БЛАГОУСТРОЙСТВА ТЕРРИТОРИИ ПОСЕЛЕНИЯ, ОБЕСПЕЧЕНИЕ ПОЖАРНОЙ БЕЗОПАСНОСТИ, ЗАЩИТЫ ОТ ЧРЕЗВЫЧАЙНЫХ СИТУАЦИЙ, РЕАЛИЗАЦИЮ КОМПЛЕКСА ЭНЕРГОСБЕРЕГАЮЩИХ МЕРОПРИЯТИЙ, ОБЕСПЕЧЕНИЕ ОБЩЕСТВЕННОГО ПОРЯДКА И ПРОТИВОДЕЙСТВИЕ ПРЕСТУПНОСТИ И ДР.</a:t>
          </a:r>
          <a:endParaRPr lang="ru-RU" dirty="0"/>
        </a:p>
      </dgm:t>
    </dgm:pt>
    <dgm:pt modelId="{C46B6083-BBA8-47A7-AD83-A4C0D2CDEEF4}" type="parTrans" cxnId="{8DB27087-74BA-4EC1-8BB7-0F9701D2BE59}">
      <dgm:prSet/>
      <dgm:spPr/>
      <dgm:t>
        <a:bodyPr/>
        <a:lstStyle/>
        <a:p>
          <a:endParaRPr lang="ru-RU"/>
        </a:p>
      </dgm:t>
    </dgm:pt>
    <dgm:pt modelId="{7059C224-3888-41F8-8321-83C43D41B3CE}" type="sibTrans" cxnId="{8DB27087-74BA-4EC1-8BB7-0F9701D2BE59}">
      <dgm:prSet/>
      <dgm:spPr/>
      <dgm:t>
        <a:bodyPr/>
        <a:lstStyle/>
        <a:p>
          <a:endParaRPr lang="ru-RU"/>
        </a:p>
      </dgm:t>
    </dgm:pt>
    <dgm:pt modelId="{BFC7F768-53AD-433E-9936-EBD739D6209E}">
      <dgm:prSet phldrT="[Текст]"/>
      <dgm:spPr/>
      <dgm:t>
        <a:bodyPr/>
        <a:lstStyle/>
        <a:p>
          <a:r>
            <a:rPr lang="ru-RU" dirty="0" smtClean="0"/>
            <a:t>СОДЕРЖАНИЕ АППАРАТА</a:t>
          </a:r>
          <a:endParaRPr lang="ru-RU" dirty="0"/>
        </a:p>
      </dgm:t>
    </dgm:pt>
    <dgm:pt modelId="{3778C50A-6CC6-4886-91E5-1838480E965F}" type="parTrans" cxnId="{C33336C2-FF96-482E-8E08-2DFBC8E07E0C}">
      <dgm:prSet/>
      <dgm:spPr/>
      <dgm:t>
        <a:bodyPr/>
        <a:lstStyle/>
        <a:p>
          <a:endParaRPr lang="ru-RU"/>
        </a:p>
      </dgm:t>
    </dgm:pt>
    <dgm:pt modelId="{711CC9E9-C456-426A-9CB7-E89AD59102AE}" type="sibTrans" cxnId="{C33336C2-FF96-482E-8E08-2DFBC8E07E0C}">
      <dgm:prSet/>
      <dgm:spPr/>
      <dgm:t>
        <a:bodyPr/>
        <a:lstStyle/>
        <a:p>
          <a:endParaRPr lang="ru-RU"/>
        </a:p>
      </dgm:t>
    </dgm:pt>
    <dgm:pt modelId="{D3C68135-9798-4349-B5AA-083657E22E1B}">
      <dgm:prSet phldrT="[Текст]"/>
      <dgm:spPr/>
      <dgm:t>
        <a:bodyPr/>
        <a:lstStyle/>
        <a:p>
          <a:r>
            <a:rPr lang="ru-RU" dirty="0" smtClean="0"/>
            <a:t>ПРОДОЛЖЕНА ПОЛИТИКА НЕНАРАЩИВАНИЯ РАСХОДОВ НА СОДЕРЖАНИЕ АППАРАТА УПРАВЛЕНИЯ ОРГАНА МУНИЦИПАЛЬНОЙ ВЛАСТИ, КОТОРАЯ ОСНОВЫВАЕТСЯ НА НОРМИРОВАНИИ УПРАВЛЕНЧЕСКИХ РАСХОДОВ В ЧАСТИ МАТЕРИАЛЬНЫХ ЗАТРАТ, В ТОМ ЧИСЛЕ ЧЕРЕЗ УСТАНОВЛЕНИЕ НОРМИРОВАНИЯ В СФЕРЕ ЗАКУПОК ДЛЯ ОБЕСПЕЧЕНИЯ МУНИЦИПАЛЬНЫХ НУЖД.</a:t>
          </a:r>
          <a:endParaRPr lang="ru-RU" dirty="0"/>
        </a:p>
      </dgm:t>
    </dgm:pt>
    <dgm:pt modelId="{6487C00C-6ACD-4D72-AC54-632CE49EBE27}" type="parTrans" cxnId="{F995DF55-DF21-4668-929C-8271A706C27B}">
      <dgm:prSet/>
      <dgm:spPr/>
      <dgm:t>
        <a:bodyPr/>
        <a:lstStyle/>
        <a:p>
          <a:endParaRPr lang="ru-RU"/>
        </a:p>
      </dgm:t>
    </dgm:pt>
    <dgm:pt modelId="{4ED60B67-FEC5-4E47-9FCB-9E3A61F6A61A}" type="sibTrans" cxnId="{F995DF55-DF21-4668-929C-8271A706C27B}">
      <dgm:prSet/>
      <dgm:spPr/>
      <dgm:t>
        <a:bodyPr/>
        <a:lstStyle/>
        <a:p>
          <a:endParaRPr lang="ru-RU"/>
        </a:p>
      </dgm:t>
    </dgm:pt>
    <dgm:pt modelId="{206EB9BF-0D76-4F50-8677-E76BEB62214F}" type="pres">
      <dgm:prSet presAssocID="{D4C6EDEB-965F-49EE-AC6A-58511FAA4349}" presName="linearFlow" presStyleCnt="0">
        <dgm:presLayoutVars>
          <dgm:dir/>
          <dgm:animLvl val="lvl"/>
          <dgm:resizeHandles val="exact"/>
        </dgm:presLayoutVars>
      </dgm:prSet>
      <dgm:spPr/>
      <dgm:t>
        <a:bodyPr/>
        <a:lstStyle/>
        <a:p>
          <a:endParaRPr lang="ru-RU"/>
        </a:p>
      </dgm:t>
    </dgm:pt>
    <dgm:pt modelId="{A7A0185E-8324-4686-BA74-4A94E9434D2C}" type="pres">
      <dgm:prSet presAssocID="{53CE1969-BE85-4AEA-90BE-5B15D5C6B4F2}" presName="composite" presStyleCnt="0"/>
      <dgm:spPr/>
    </dgm:pt>
    <dgm:pt modelId="{4BCC7B1C-604D-40B1-8687-6F8DCB2DA724}" type="pres">
      <dgm:prSet presAssocID="{53CE1969-BE85-4AEA-90BE-5B15D5C6B4F2}" presName="parentText" presStyleLbl="alignNode1" presStyleIdx="0" presStyleCnt="3">
        <dgm:presLayoutVars>
          <dgm:chMax val="1"/>
          <dgm:bulletEnabled val="1"/>
        </dgm:presLayoutVars>
      </dgm:prSet>
      <dgm:spPr/>
      <dgm:t>
        <a:bodyPr/>
        <a:lstStyle/>
        <a:p>
          <a:endParaRPr lang="ru-RU"/>
        </a:p>
      </dgm:t>
    </dgm:pt>
    <dgm:pt modelId="{4C1BCFBD-78A5-4611-988B-7142EEE9EF46}" type="pres">
      <dgm:prSet presAssocID="{53CE1969-BE85-4AEA-90BE-5B15D5C6B4F2}" presName="descendantText" presStyleLbl="alignAcc1" presStyleIdx="0" presStyleCnt="3">
        <dgm:presLayoutVars>
          <dgm:bulletEnabled val="1"/>
        </dgm:presLayoutVars>
      </dgm:prSet>
      <dgm:spPr/>
      <dgm:t>
        <a:bodyPr/>
        <a:lstStyle/>
        <a:p>
          <a:endParaRPr lang="ru-RU"/>
        </a:p>
      </dgm:t>
    </dgm:pt>
    <dgm:pt modelId="{7BC126B2-EA65-47EA-8611-C7C2387F759E}" type="pres">
      <dgm:prSet presAssocID="{1CD0370E-8076-491A-8185-A571C84C22F6}" presName="sp" presStyleCnt="0"/>
      <dgm:spPr/>
    </dgm:pt>
    <dgm:pt modelId="{DD479244-AA63-4A59-B06F-DE09151A448F}" type="pres">
      <dgm:prSet presAssocID="{CEDB0C96-F131-46D5-B57F-656BD7B8D619}" presName="composite" presStyleCnt="0"/>
      <dgm:spPr/>
    </dgm:pt>
    <dgm:pt modelId="{039A0321-1B6B-423F-9567-75FC00BA1BAF}" type="pres">
      <dgm:prSet presAssocID="{CEDB0C96-F131-46D5-B57F-656BD7B8D619}" presName="parentText" presStyleLbl="alignNode1" presStyleIdx="1" presStyleCnt="3">
        <dgm:presLayoutVars>
          <dgm:chMax val="1"/>
          <dgm:bulletEnabled val="1"/>
        </dgm:presLayoutVars>
      </dgm:prSet>
      <dgm:spPr/>
      <dgm:t>
        <a:bodyPr/>
        <a:lstStyle/>
        <a:p>
          <a:endParaRPr lang="ru-RU"/>
        </a:p>
      </dgm:t>
    </dgm:pt>
    <dgm:pt modelId="{566C336B-F84B-420E-9B9F-F2C7FC878AC6}" type="pres">
      <dgm:prSet presAssocID="{CEDB0C96-F131-46D5-B57F-656BD7B8D619}" presName="descendantText" presStyleLbl="alignAcc1" presStyleIdx="1" presStyleCnt="3">
        <dgm:presLayoutVars>
          <dgm:bulletEnabled val="1"/>
        </dgm:presLayoutVars>
      </dgm:prSet>
      <dgm:spPr/>
      <dgm:t>
        <a:bodyPr/>
        <a:lstStyle/>
        <a:p>
          <a:endParaRPr lang="ru-RU"/>
        </a:p>
      </dgm:t>
    </dgm:pt>
    <dgm:pt modelId="{53C5668A-3CD2-42DF-8A97-F82277ACABB3}" type="pres">
      <dgm:prSet presAssocID="{19EB8B2B-7EE8-49B6-B68E-2D117EFD29E4}" presName="sp" presStyleCnt="0"/>
      <dgm:spPr/>
    </dgm:pt>
    <dgm:pt modelId="{86FB8618-98A2-4E74-A531-40989900AC98}" type="pres">
      <dgm:prSet presAssocID="{BFC7F768-53AD-433E-9936-EBD739D6209E}" presName="composite" presStyleCnt="0"/>
      <dgm:spPr/>
    </dgm:pt>
    <dgm:pt modelId="{C0F9EFE2-55D6-4E27-98D6-6DBA7BE1F2A7}" type="pres">
      <dgm:prSet presAssocID="{BFC7F768-53AD-433E-9936-EBD739D6209E}" presName="parentText" presStyleLbl="alignNode1" presStyleIdx="2" presStyleCnt="3">
        <dgm:presLayoutVars>
          <dgm:chMax val="1"/>
          <dgm:bulletEnabled val="1"/>
        </dgm:presLayoutVars>
      </dgm:prSet>
      <dgm:spPr/>
      <dgm:t>
        <a:bodyPr/>
        <a:lstStyle/>
        <a:p>
          <a:endParaRPr lang="ru-RU"/>
        </a:p>
      </dgm:t>
    </dgm:pt>
    <dgm:pt modelId="{B95720C9-3452-4F7B-AB92-4D88B6DAAECE}" type="pres">
      <dgm:prSet presAssocID="{BFC7F768-53AD-433E-9936-EBD739D6209E}" presName="descendantText" presStyleLbl="alignAcc1" presStyleIdx="2" presStyleCnt="3">
        <dgm:presLayoutVars>
          <dgm:bulletEnabled val="1"/>
        </dgm:presLayoutVars>
      </dgm:prSet>
      <dgm:spPr/>
      <dgm:t>
        <a:bodyPr/>
        <a:lstStyle/>
        <a:p>
          <a:endParaRPr lang="ru-RU"/>
        </a:p>
      </dgm:t>
    </dgm:pt>
  </dgm:ptLst>
  <dgm:cxnLst>
    <dgm:cxn modelId="{377717E7-F887-4D69-9D17-2DCD7BD800A3}" type="presOf" srcId="{BFC7F768-53AD-433E-9936-EBD739D6209E}" destId="{C0F9EFE2-55D6-4E27-98D6-6DBA7BE1F2A7}" srcOrd="0" destOrd="0" presId="urn:microsoft.com/office/officeart/2005/8/layout/chevron2"/>
    <dgm:cxn modelId="{CBF3560D-6836-4251-BBB2-8FD7DE1C49A9}" type="presOf" srcId="{4DF02366-C2F0-4CA7-8AD1-8B5614CE20EF}" destId="{566C336B-F84B-420E-9B9F-F2C7FC878AC6}" srcOrd="0" destOrd="0" presId="urn:microsoft.com/office/officeart/2005/8/layout/chevron2"/>
    <dgm:cxn modelId="{D8911EA3-5AEC-4572-81DB-448490CADC8E}" type="presOf" srcId="{D4C6EDEB-965F-49EE-AC6A-58511FAA4349}" destId="{206EB9BF-0D76-4F50-8677-E76BEB62214F}" srcOrd="0" destOrd="0" presId="urn:microsoft.com/office/officeart/2005/8/layout/chevron2"/>
    <dgm:cxn modelId="{8D71A363-50F7-44C1-A41B-4441F8D37FDF}" type="presOf" srcId="{85F36236-1656-4E85-9DA4-AA12651737B9}" destId="{4C1BCFBD-78A5-4611-988B-7142EEE9EF46}" srcOrd="0" destOrd="0" presId="urn:microsoft.com/office/officeart/2005/8/layout/chevron2"/>
    <dgm:cxn modelId="{C33336C2-FF96-482E-8E08-2DFBC8E07E0C}" srcId="{D4C6EDEB-965F-49EE-AC6A-58511FAA4349}" destId="{BFC7F768-53AD-433E-9936-EBD739D6209E}" srcOrd="2" destOrd="0" parTransId="{3778C50A-6CC6-4886-91E5-1838480E965F}" sibTransId="{711CC9E9-C456-426A-9CB7-E89AD59102AE}"/>
    <dgm:cxn modelId="{F995DF55-DF21-4668-929C-8271A706C27B}" srcId="{BFC7F768-53AD-433E-9936-EBD739D6209E}" destId="{D3C68135-9798-4349-B5AA-083657E22E1B}" srcOrd="0" destOrd="0" parTransId="{6487C00C-6ACD-4D72-AC54-632CE49EBE27}" sibTransId="{4ED60B67-FEC5-4E47-9FCB-9E3A61F6A61A}"/>
    <dgm:cxn modelId="{E418DD6C-4A2B-488B-96FF-36B08CA87D32}" type="presOf" srcId="{D3C68135-9798-4349-B5AA-083657E22E1B}" destId="{B95720C9-3452-4F7B-AB92-4D88B6DAAECE}" srcOrd="0" destOrd="0" presId="urn:microsoft.com/office/officeart/2005/8/layout/chevron2"/>
    <dgm:cxn modelId="{8DB27087-74BA-4EC1-8BB7-0F9701D2BE59}" srcId="{CEDB0C96-F131-46D5-B57F-656BD7B8D619}" destId="{4DF02366-C2F0-4CA7-8AD1-8B5614CE20EF}" srcOrd="0" destOrd="0" parTransId="{C46B6083-BBA8-47A7-AD83-A4C0D2CDEEF4}" sibTransId="{7059C224-3888-41F8-8321-83C43D41B3CE}"/>
    <dgm:cxn modelId="{C81D273A-0460-497C-9669-6D19D9C6273F}" srcId="{D4C6EDEB-965F-49EE-AC6A-58511FAA4349}" destId="{53CE1969-BE85-4AEA-90BE-5B15D5C6B4F2}" srcOrd="0" destOrd="0" parTransId="{B969CE49-51E6-4857-8FEA-F18F0E0C0C13}" sibTransId="{1CD0370E-8076-491A-8185-A571C84C22F6}"/>
    <dgm:cxn modelId="{7C723DB0-89BC-446A-A17B-61166380B9A5}" srcId="{53CE1969-BE85-4AEA-90BE-5B15D5C6B4F2}" destId="{85F36236-1656-4E85-9DA4-AA12651737B9}" srcOrd="0" destOrd="0" parTransId="{D5C782E2-1D0A-40CB-8550-49AC67A9E0D9}" sibTransId="{774FF279-D061-476E-AD89-3E4B3643D311}"/>
    <dgm:cxn modelId="{116BB606-59ED-4D90-9A9F-49D08AAFF296}" srcId="{D4C6EDEB-965F-49EE-AC6A-58511FAA4349}" destId="{CEDB0C96-F131-46D5-B57F-656BD7B8D619}" srcOrd="1" destOrd="0" parTransId="{A1800B95-04FC-478A-8A1A-FBD9AAE0E2CB}" sibTransId="{19EB8B2B-7EE8-49B6-B68E-2D117EFD29E4}"/>
    <dgm:cxn modelId="{4C0886D2-386A-4041-9C14-2293D38660BA}" type="presOf" srcId="{53CE1969-BE85-4AEA-90BE-5B15D5C6B4F2}" destId="{4BCC7B1C-604D-40B1-8687-6F8DCB2DA724}" srcOrd="0" destOrd="0" presId="urn:microsoft.com/office/officeart/2005/8/layout/chevron2"/>
    <dgm:cxn modelId="{DA54E912-6F34-4535-989C-185B48AEA772}" type="presOf" srcId="{CEDB0C96-F131-46D5-B57F-656BD7B8D619}" destId="{039A0321-1B6B-423F-9567-75FC00BA1BAF}" srcOrd="0" destOrd="0" presId="urn:microsoft.com/office/officeart/2005/8/layout/chevron2"/>
    <dgm:cxn modelId="{13060639-71EB-4F2C-A839-B2CA85FEF699}" type="presParOf" srcId="{206EB9BF-0D76-4F50-8677-E76BEB62214F}" destId="{A7A0185E-8324-4686-BA74-4A94E9434D2C}" srcOrd="0" destOrd="0" presId="urn:microsoft.com/office/officeart/2005/8/layout/chevron2"/>
    <dgm:cxn modelId="{6C56572E-40A0-4C81-ABEC-D37AF2ABDBFC}" type="presParOf" srcId="{A7A0185E-8324-4686-BA74-4A94E9434D2C}" destId="{4BCC7B1C-604D-40B1-8687-6F8DCB2DA724}" srcOrd="0" destOrd="0" presId="urn:microsoft.com/office/officeart/2005/8/layout/chevron2"/>
    <dgm:cxn modelId="{D5D6BC78-DE05-4307-8A92-A16D39823BAC}" type="presParOf" srcId="{A7A0185E-8324-4686-BA74-4A94E9434D2C}" destId="{4C1BCFBD-78A5-4611-988B-7142EEE9EF46}" srcOrd="1" destOrd="0" presId="urn:microsoft.com/office/officeart/2005/8/layout/chevron2"/>
    <dgm:cxn modelId="{E91CCCB2-112D-43BB-88EF-325FEBDED7D4}" type="presParOf" srcId="{206EB9BF-0D76-4F50-8677-E76BEB62214F}" destId="{7BC126B2-EA65-47EA-8611-C7C2387F759E}" srcOrd="1" destOrd="0" presId="urn:microsoft.com/office/officeart/2005/8/layout/chevron2"/>
    <dgm:cxn modelId="{6246144C-154B-4AB9-8D3A-62F094DCA751}" type="presParOf" srcId="{206EB9BF-0D76-4F50-8677-E76BEB62214F}" destId="{DD479244-AA63-4A59-B06F-DE09151A448F}" srcOrd="2" destOrd="0" presId="urn:microsoft.com/office/officeart/2005/8/layout/chevron2"/>
    <dgm:cxn modelId="{69D205FB-0811-436A-951E-B25486DF19AF}" type="presParOf" srcId="{DD479244-AA63-4A59-B06F-DE09151A448F}" destId="{039A0321-1B6B-423F-9567-75FC00BA1BAF}" srcOrd="0" destOrd="0" presId="urn:microsoft.com/office/officeart/2005/8/layout/chevron2"/>
    <dgm:cxn modelId="{AFDE030F-0C2C-4449-9583-B9FC9F053FC4}" type="presParOf" srcId="{DD479244-AA63-4A59-B06F-DE09151A448F}" destId="{566C336B-F84B-420E-9B9F-F2C7FC878AC6}" srcOrd="1" destOrd="0" presId="urn:microsoft.com/office/officeart/2005/8/layout/chevron2"/>
    <dgm:cxn modelId="{F9907FA2-19F8-41D8-9EA8-4D7CB1D17C98}" type="presParOf" srcId="{206EB9BF-0D76-4F50-8677-E76BEB62214F}" destId="{53C5668A-3CD2-42DF-8A97-F82277ACABB3}" srcOrd="3" destOrd="0" presId="urn:microsoft.com/office/officeart/2005/8/layout/chevron2"/>
    <dgm:cxn modelId="{5C75B960-7F5C-458A-86A2-C585D4E45734}" type="presParOf" srcId="{206EB9BF-0D76-4F50-8677-E76BEB62214F}" destId="{86FB8618-98A2-4E74-A531-40989900AC98}" srcOrd="4" destOrd="0" presId="urn:microsoft.com/office/officeart/2005/8/layout/chevron2"/>
    <dgm:cxn modelId="{39100141-D34D-47EA-9433-A0E4B0ED1352}" type="presParOf" srcId="{86FB8618-98A2-4E74-A531-40989900AC98}" destId="{C0F9EFE2-55D6-4E27-98D6-6DBA7BE1F2A7}" srcOrd="0" destOrd="0" presId="urn:microsoft.com/office/officeart/2005/8/layout/chevron2"/>
    <dgm:cxn modelId="{36934167-AF98-402F-9E0B-A52EE3DF2A40}" type="presParOf" srcId="{86FB8618-98A2-4E74-A531-40989900AC98}" destId="{B95720C9-3452-4F7B-AB92-4D88B6DAAECE}"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CF8AB67-B0B2-4958-912C-FC1129DB6BC2}">
      <dsp:nvSpPr>
        <dsp:cNvPr id="0" name=""/>
        <dsp:cNvSpPr/>
      </dsp:nvSpPr>
      <dsp:spPr>
        <a:xfrm rot="5400000">
          <a:off x="-621354" y="1668604"/>
          <a:ext cx="4142364" cy="2899655"/>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ru-RU" sz="1900" kern="1200" dirty="0" smtClean="0"/>
            <a:t>ПРОЕКТ БЮДЖЕТА РОГОВСКОГО СЕЛЬСКОГО ПОСЕЛЕНИЯ ПОДГОТОВЛЕН НА ОСНОВЕ</a:t>
          </a:r>
          <a:endParaRPr lang="ru-RU" sz="1900" kern="1200" dirty="0"/>
        </a:p>
      </dsp:txBody>
      <dsp:txXfrm rot="5400000">
        <a:off x="-621354" y="1668604"/>
        <a:ext cx="4142364" cy="2899655"/>
      </dsp:txXfrm>
    </dsp:sp>
    <dsp:sp modelId="{C0A959C4-8CCA-4900-94CD-CF0D1AE075DD}">
      <dsp:nvSpPr>
        <dsp:cNvPr id="0" name=""/>
        <dsp:cNvSpPr/>
      </dsp:nvSpPr>
      <dsp:spPr>
        <a:xfrm rot="5400000">
          <a:off x="3198937" y="-271454"/>
          <a:ext cx="4731379" cy="5329944"/>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9136" tIns="17780" rIns="17780" bIns="17780" numCol="1" spcCol="1270" anchor="ctr" anchorCtr="0">
          <a:noAutofit/>
        </a:bodyPr>
        <a:lstStyle/>
        <a:p>
          <a:pPr marL="285750" lvl="1" indent="-285750" algn="l" defTabSz="1244600">
            <a:lnSpc>
              <a:spcPct val="90000"/>
            </a:lnSpc>
            <a:spcBef>
              <a:spcPct val="0"/>
            </a:spcBef>
            <a:spcAft>
              <a:spcPct val="15000"/>
            </a:spcAft>
            <a:buChar char="••"/>
          </a:pPr>
          <a:r>
            <a:rPr lang="ru-RU" sz="2800" kern="1200" dirty="0" smtClean="0"/>
            <a:t>ПРОГНОЗА СОЦИАЛЬНО- ЭКОНОМИЧЕСКОГО РАЗВИТИЯ РОГОВСКОГО СЕЛЬСКОГО ПОСЕЛЕНИЯ НА 2017-2019 ГОДЫ;</a:t>
          </a:r>
          <a:endParaRPr lang="ru-RU" sz="2800" kern="1200" dirty="0"/>
        </a:p>
        <a:p>
          <a:pPr marL="285750" lvl="1" indent="-285750" algn="l" defTabSz="1244600">
            <a:lnSpc>
              <a:spcPct val="90000"/>
            </a:lnSpc>
            <a:spcBef>
              <a:spcPct val="0"/>
            </a:spcBef>
            <a:spcAft>
              <a:spcPct val="15000"/>
            </a:spcAft>
            <a:buChar char="••"/>
          </a:pPr>
          <a:r>
            <a:rPr lang="ru-RU" sz="2800" kern="1200" dirty="0" smtClean="0"/>
            <a:t>ОСНОВНЫХ НАПРАВЛЕНИЙ БЮДЖЕТНОЙ И НАЛОГОВОЙ ПОЛИТИКИ РОГОВСКОГО СЕЛЬСКОГО ПОСЕЛЕНИЯ НА 2017-2019 ГОДЫ.</a:t>
          </a:r>
          <a:endParaRPr lang="ru-RU" sz="2800" kern="1200" dirty="0"/>
        </a:p>
      </dsp:txBody>
      <dsp:txXfrm rot="5400000">
        <a:off x="3198937" y="-271454"/>
        <a:ext cx="4731379" cy="532994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35F506-6968-4E99-94B1-196971700D92}">
      <dsp:nvSpPr>
        <dsp:cNvPr id="0" name=""/>
        <dsp:cNvSpPr/>
      </dsp:nvSpPr>
      <dsp:spPr>
        <a:xfrm>
          <a:off x="0" y="194421"/>
          <a:ext cx="5227780" cy="522778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5B00EA-3F9F-42E2-AC1A-AE526EFA6A0F}">
      <dsp:nvSpPr>
        <dsp:cNvPr id="0" name=""/>
        <dsp:cNvSpPr/>
      </dsp:nvSpPr>
      <dsp:spPr>
        <a:xfrm>
          <a:off x="2613890" y="194421"/>
          <a:ext cx="6099077" cy="522778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kern="1200" dirty="0" smtClean="0"/>
            <a:t>ОСОБЕННОСТЬЮ ПОДГОТОВКИ ПРОЕКТА БЮДЖЕТА ЯВЛЯЕТСЯ:</a:t>
          </a:r>
          <a:endParaRPr lang="ru-RU" sz="1000" kern="1200" dirty="0"/>
        </a:p>
      </dsp:txBody>
      <dsp:txXfrm>
        <a:off x="2613890" y="194421"/>
        <a:ext cx="3049538" cy="1568337"/>
      </dsp:txXfrm>
    </dsp:sp>
    <dsp:sp modelId="{07F86298-6958-4E9D-8403-0584B07B9EEB}">
      <dsp:nvSpPr>
        <dsp:cNvPr id="0" name=""/>
        <dsp:cNvSpPr/>
      </dsp:nvSpPr>
      <dsp:spPr>
        <a:xfrm>
          <a:off x="914863" y="1762759"/>
          <a:ext cx="3398054" cy="339805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F50E08-BF44-4BEF-AE24-C891EC8BBE2C}">
      <dsp:nvSpPr>
        <dsp:cNvPr id="0" name=""/>
        <dsp:cNvSpPr/>
      </dsp:nvSpPr>
      <dsp:spPr>
        <a:xfrm>
          <a:off x="2613890" y="1762759"/>
          <a:ext cx="6099077" cy="339805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kern="1200" dirty="0" smtClean="0"/>
            <a:t>ОСНОВНОЙ ЦЕЛЬЮ БЮДЖЕТНОЙ ПОЛИТИКИ РОГОВСКОГО СЕЛЬСКОГО ПОСЕЛЕНИЯ ЯВЛЯЕТСЯ:</a:t>
          </a:r>
          <a:endParaRPr lang="ru-RU" sz="1000" kern="1200" dirty="0"/>
        </a:p>
      </dsp:txBody>
      <dsp:txXfrm>
        <a:off x="2613890" y="1762759"/>
        <a:ext cx="3049538" cy="1568332"/>
      </dsp:txXfrm>
    </dsp:sp>
    <dsp:sp modelId="{5FF8DBEE-8EBA-45EF-9EBE-3B86A3AF0F35}">
      <dsp:nvSpPr>
        <dsp:cNvPr id="0" name=""/>
        <dsp:cNvSpPr/>
      </dsp:nvSpPr>
      <dsp:spPr>
        <a:xfrm>
          <a:off x="1829724" y="3331091"/>
          <a:ext cx="1568332" cy="156833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1EA532-D8D1-482B-9D30-3D5C4AAAE50F}">
      <dsp:nvSpPr>
        <dsp:cNvPr id="0" name=""/>
        <dsp:cNvSpPr/>
      </dsp:nvSpPr>
      <dsp:spPr>
        <a:xfrm>
          <a:off x="2613890" y="3331091"/>
          <a:ext cx="6099077" cy="156833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kern="1200" dirty="0" smtClean="0"/>
            <a:t>ПРИ ПОДГОТОВКЕ БЮДЖЕТНЫХ ПРОЕКТИРОВОК УСОВЕРШЕНСТВОВАНЫ ПОДХОДЫ ПО РЕАЛИЗАЦИИ БЮДЖЕТНЫХ ПОЛНОМОЧИЙ ГЛАВНЫХ АДМИНИСТРАТОРОВ ДОХОДОВ И ИСТОЧНИКОВ ФИНАНСИРОВАНИЯ ДЕФИЦИТОВ БЮДЖЕТОВ БЮДЖЕТНОЙ СИСТЕМЫ РОССИЙСКОЙ ФЕДЕРАЦИИ В РАМКАХ УТВЕРЖДЕННЫХ ОБЩИХ ТРЕБОВАНИЙ К МЕТОДИКАМ ПРОГНОЗИРОВАНИЯ ПОСТУПЛЕНИЙ ДОХОДОВ И ИСТОЧНИКОВ ФИНАНСИРОВАНИЯ ДЕФИЦИТА</a:t>
          </a:r>
          <a:endParaRPr lang="ru-RU" sz="1000" kern="1200" dirty="0"/>
        </a:p>
      </dsp:txBody>
      <dsp:txXfrm>
        <a:off x="2613890" y="3331091"/>
        <a:ext cx="3049538" cy="1568332"/>
      </dsp:txXfrm>
    </dsp:sp>
    <dsp:sp modelId="{BDC929C8-044F-4564-8A06-3366B9957E8B}">
      <dsp:nvSpPr>
        <dsp:cNvPr id="0" name=""/>
        <dsp:cNvSpPr/>
      </dsp:nvSpPr>
      <dsp:spPr>
        <a:xfrm>
          <a:off x="5663429" y="194421"/>
          <a:ext cx="3049538" cy="156833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ВОЗВРАЩЕНИЕ К ТРЕХЛЕТНЕМУ ПЕРИОДУ</a:t>
          </a:r>
          <a:endParaRPr lang="ru-RU" sz="1200" kern="1200" dirty="0"/>
        </a:p>
      </dsp:txBody>
      <dsp:txXfrm>
        <a:off x="5663429" y="194421"/>
        <a:ext cx="3049538" cy="1568337"/>
      </dsp:txXfrm>
    </dsp:sp>
    <dsp:sp modelId="{D9182E47-04AE-421B-9F7D-978E6664777E}">
      <dsp:nvSpPr>
        <dsp:cNvPr id="0" name=""/>
        <dsp:cNvSpPr/>
      </dsp:nvSpPr>
      <dsp:spPr>
        <a:xfrm>
          <a:off x="5663429" y="1762759"/>
          <a:ext cx="3049538" cy="15683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НАРАЩИВАНИЕ ТЕМПОВ РОСТА СОБСТВЕННЫХ ДОХОДОВ</a:t>
          </a:r>
          <a:endParaRPr lang="ru-RU" sz="1200" kern="1200" dirty="0"/>
        </a:p>
        <a:p>
          <a:pPr marL="114300" lvl="1" indent="-114300" algn="l" defTabSz="533400">
            <a:lnSpc>
              <a:spcPct val="90000"/>
            </a:lnSpc>
            <a:spcBef>
              <a:spcPct val="0"/>
            </a:spcBef>
            <a:spcAft>
              <a:spcPct val="15000"/>
            </a:spcAft>
            <a:buChar char="••"/>
          </a:pPr>
          <a:r>
            <a:rPr lang="ru-RU" sz="1200" kern="1200" dirty="0" smtClean="0"/>
            <a:t>ОБЕСПЕЧЕНИЕ УСТОЙЧИВОСТИ СБАЛАНСИРОВАНННОСТИ БЮДЖЕТА</a:t>
          </a:r>
          <a:endParaRPr lang="ru-RU" sz="1200" kern="1200" dirty="0"/>
        </a:p>
        <a:p>
          <a:pPr marL="114300" lvl="1" indent="-114300" algn="l" defTabSz="533400">
            <a:lnSpc>
              <a:spcPct val="90000"/>
            </a:lnSpc>
            <a:spcBef>
              <a:spcPct val="0"/>
            </a:spcBef>
            <a:spcAft>
              <a:spcPct val="15000"/>
            </a:spcAft>
            <a:buChar char="••"/>
          </a:pPr>
          <a:r>
            <a:rPr lang="ru-RU" sz="1200" kern="1200" dirty="0" smtClean="0"/>
            <a:t>ВЫПОЛНЕНИЕ ПРИНЯТЫХ ОБЯЗАТЕЛЬСТВ ПЕРЕД ГРАЖДАНАМИ, ИНВНСТИРОВАНИЕ В ЧЕЛОВЕЧКСКИЙ КАПИТАЛ</a:t>
          </a:r>
          <a:endParaRPr lang="ru-RU" sz="1200" kern="1200" dirty="0"/>
        </a:p>
      </dsp:txBody>
      <dsp:txXfrm>
        <a:off x="5663429" y="1762759"/>
        <a:ext cx="3049538" cy="1568332"/>
      </dsp:txXfrm>
    </dsp:sp>
    <dsp:sp modelId="{73146227-D1E7-47A4-B31C-CF9BD62D4DFA}">
      <dsp:nvSpPr>
        <dsp:cNvPr id="0" name=""/>
        <dsp:cNvSpPr/>
      </dsp:nvSpPr>
      <dsp:spPr>
        <a:xfrm>
          <a:off x="5663429" y="3331091"/>
          <a:ext cx="3049538" cy="156833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ДОХОДЫ БЮДЖЕТА НА 2017-2019 ГОДЫ СФОРМИРОВАНЫ В СООТВЕТСТВИИ С ОСНОВНЫМИ НАПРАВЛЕНИЯМИ НАЛОГОВОЙ ПОЛИТИКИ С УЧЕТОМ ИЗМЕНЕНИЙ, ВНЕСЕННЫХ В БЮДЖЕТНОЕ И НАЛОГОВОЕ ЗАКОНОДАТЕЛЬСТВО РОССИЙСКОЙ ФЕДЕРАЦИИ И РОСТОВСКОЙ ОБЛАСТИ</a:t>
          </a:r>
          <a:endParaRPr lang="ru-RU" sz="1200" kern="1200" dirty="0"/>
        </a:p>
      </dsp:txBody>
      <dsp:txXfrm>
        <a:off x="5663429" y="3331091"/>
        <a:ext cx="3049538" cy="156833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CC7B1C-604D-40B1-8687-6F8DCB2DA724}">
      <dsp:nvSpPr>
        <dsp:cNvPr id="0" name=""/>
        <dsp:cNvSpPr/>
      </dsp:nvSpPr>
      <dsp:spPr>
        <a:xfrm rot="5400000">
          <a:off x="-269241" y="269785"/>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ОПТИМИЗАЦИЯ</a:t>
          </a:r>
          <a:endParaRPr lang="ru-RU" sz="1200" kern="1200" dirty="0"/>
        </a:p>
      </dsp:txBody>
      <dsp:txXfrm rot="5400000">
        <a:off x="-269241" y="269785"/>
        <a:ext cx="1794942" cy="1256459"/>
      </dsp:txXfrm>
    </dsp:sp>
    <dsp:sp modelId="{4C1BCFBD-78A5-4611-988B-7142EEE9EF46}">
      <dsp:nvSpPr>
        <dsp:cNvPr id="0" name=""/>
        <dsp:cNvSpPr/>
      </dsp:nvSpPr>
      <dsp:spPr>
        <a:xfrm rot="5400000">
          <a:off x="4159673" y="-2902669"/>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БЮДЖЕТНАЯ ПОЛИТИКА В СФЕРЕ РАСХОДОВ БУДЕТ НАПРАВЛЕНА НА БЕЗУСЛОВНОЕ ИСПОЛНЕНИЕ ДЕЙСТВУЮЩИХ РАСХОДНЫХ ОБЯЗАТЕЛЬСТВ, В ТОМ ЧИСЛЕ С УЧЕТОМ ИХ ОПТИМИЗАЦИИ И ПОВЫШЕНИЯ ЭФФЕКТИВНОСТИ ИСПОЛЬЗОВАНИЯ ФИНАНСОВЫХ РЕСУРСОВ.</a:t>
          </a:r>
          <a:endParaRPr lang="ru-RU" sz="1200" kern="1200" dirty="0"/>
        </a:p>
      </dsp:txBody>
      <dsp:txXfrm rot="5400000">
        <a:off x="4159673" y="-2902669"/>
        <a:ext cx="1166712" cy="6973140"/>
      </dsp:txXfrm>
    </dsp:sp>
    <dsp:sp modelId="{039A0321-1B6B-423F-9567-75FC00BA1BAF}">
      <dsp:nvSpPr>
        <dsp:cNvPr id="0" name=""/>
        <dsp:cNvSpPr/>
      </dsp:nvSpPr>
      <dsp:spPr>
        <a:xfrm rot="5400000">
          <a:off x="-269241" y="1872479"/>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МУНИЦИПАЛЬНЫЕ ПРОГРАММЫ</a:t>
          </a:r>
          <a:endParaRPr lang="ru-RU" sz="1200" kern="1200" dirty="0"/>
        </a:p>
      </dsp:txBody>
      <dsp:txXfrm rot="5400000">
        <a:off x="-269241" y="1872479"/>
        <a:ext cx="1794942" cy="1256459"/>
      </dsp:txXfrm>
    </dsp:sp>
    <dsp:sp modelId="{566C336B-F84B-420E-9B9F-F2C7FC878AC6}">
      <dsp:nvSpPr>
        <dsp:cNvPr id="0" name=""/>
        <dsp:cNvSpPr/>
      </dsp:nvSpPr>
      <dsp:spPr>
        <a:xfrm rot="5400000">
          <a:off x="4159673" y="-1299975"/>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ЭФФЕКТИВНОЕ УПРАВЛЕНИЕ РАСХОДАМИ БУДЕТ ОБЕСПЕЧИВАТЬСЯ ПОСРЕДСТВОМ РЕАЛИЗАЦИИ МУНИЦИПАЛЬНЫХ ПРОГРАММ РОГОВСКОГО СЕЛЬСКОГО ПОСЕЛЕНИЯ, НАПРАВЛЕННЫХ НА ПОСТУПАТЕЛЬНОЕ РАЗВИТИЕ КУЛЬТУРЫ, БЛАГОУСТРОЙСТВА ТЕРРИТОРИИ ПОСЕЛЕНИЯ, ОБЕСПЕЧЕНИЕ ПОЖАРНОЙ БЕЗОПАСНОСТИ, ЗАЩИТЫ ОТ ЧРЕЗВЫЧАЙНЫХ СИТУАЦИЙ, РЕАЛИЗАЦИЮ КОМПЛЕКСА ЭНЕРГОСБЕРЕГАЮЩИХ МЕРОПРИЯТИЙ, ОБЕСПЕЧЕНИЕ ОБЩЕСТВЕННОГО ПОРЯДКА И ПРОТИВОДЕЙСТВИЕ ПРЕСТУПНОСТИ И ДР.</a:t>
          </a:r>
          <a:endParaRPr lang="ru-RU" sz="1200" kern="1200" dirty="0"/>
        </a:p>
      </dsp:txBody>
      <dsp:txXfrm rot="5400000">
        <a:off x="4159673" y="-1299975"/>
        <a:ext cx="1166712" cy="6973140"/>
      </dsp:txXfrm>
    </dsp:sp>
    <dsp:sp modelId="{C0F9EFE2-55D6-4E27-98D6-6DBA7BE1F2A7}">
      <dsp:nvSpPr>
        <dsp:cNvPr id="0" name=""/>
        <dsp:cNvSpPr/>
      </dsp:nvSpPr>
      <dsp:spPr>
        <a:xfrm rot="5400000">
          <a:off x="-269241" y="3475173"/>
          <a:ext cx="1794942" cy="1256459"/>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ru-RU" sz="1200" kern="1200" dirty="0" smtClean="0"/>
            <a:t>СОДЕРЖАНИЕ АППАРАТА</a:t>
          </a:r>
          <a:endParaRPr lang="ru-RU" sz="1200" kern="1200" dirty="0"/>
        </a:p>
      </dsp:txBody>
      <dsp:txXfrm rot="5400000">
        <a:off x="-269241" y="3475173"/>
        <a:ext cx="1794942" cy="1256459"/>
      </dsp:txXfrm>
    </dsp:sp>
    <dsp:sp modelId="{B95720C9-3452-4F7B-AB92-4D88B6DAAECE}">
      <dsp:nvSpPr>
        <dsp:cNvPr id="0" name=""/>
        <dsp:cNvSpPr/>
      </dsp:nvSpPr>
      <dsp:spPr>
        <a:xfrm rot="5400000">
          <a:off x="4159673" y="302718"/>
          <a:ext cx="1166712" cy="697314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ru-RU" sz="1200" kern="1200" dirty="0" smtClean="0"/>
            <a:t>ПРОДОЛЖЕНА ПОЛИТИКА НЕНАРАЩИВАНИЯ РАСХОДОВ НА СОДЕРЖАНИЕ АППАРАТА УПРАВЛЕНИЯ ОРГАНА МУНИЦИПАЛЬНОЙ ВЛАСТИ, КОТОРАЯ ОСНОВЫВАЕТСЯ НА НОРМИРОВАНИИ УПРАВЛЕНЧЕСКИХ РАСХОДОВ В ЧАСТИ МАТЕРИАЛЬНЫХ ЗАТРАТ, В ТОМ ЧИСЛЕ ЧЕРЕЗ УСТАНОВЛЕНИЕ НОРМИРОВАНИЯ В СФЕРЕ ЗАКУПОК ДЛЯ ОБЕСПЕЧЕНИЯ МУНИЦИПАЛЬНЫХ НУЖД.</a:t>
          </a:r>
          <a:endParaRPr lang="ru-RU" sz="1200" kern="1200" dirty="0"/>
        </a:p>
      </dsp:txBody>
      <dsp:txXfrm rot="5400000">
        <a:off x="4159673" y="302718"/>
        <a:ext cx="1166712" cy="697314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CFBF4-B2C4-4226-A359-DCED9936089C}" type="datetimeFigureOut">
              <a:rPr lang="ru-RU" smtClean="0"/>
              <a:pPr/>
              <a:t>24.01.2017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E82128-040D-46E8-AE1F-B1AB8BC1658A}"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13</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14</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DE82128-040D-46E8-AE1F-B1AB8BC1658A}" type="slidenum">
              <a:rPr lang="ru-RU" smtClean="0"/>
              <a:pPr/>
              <a:t>15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245F168-853D-4C10-9EFA-3E7847798F8A}" type="datetimeFigureOut">
              <a:rPr lang="ru-RU" smtClean="0"/>
              <a:pPr/>
              <a:t>24.01.2017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31F1E1E-8995-4D46-9C4B-208DBF763BA5}"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F168-853D-4C10-9EFA-3E7847798F8A}" type="datetimeFigureOut">
              <a:rPr lang="ru-RU" smtClean="0"/>
              <a:pPr/>
              <a:t>24.01.2017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1F1E1E-8995-4D46-9C4B-208DBF763BA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4.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0.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4.jpeg"/><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s://im3-tub-ru.yandex.net/i?id=29255f2939b4cd823cd2d1363993e224&amp;n=33&amp;h=215&amp;w=344"/>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p:txBody>
          <a:bodyPr>
            <a:noAutofit/>
          </a:bodyPr>
          <a:lstStyle/>
          <a:p>
            <a:r>
              <a:rPr lang="ru-RU" sz="6000" b="1" baseline="30000" dirty="0" smtClean="0">
                <a:ea typeface="Arial Unicode MS" pitchFamily="34" charset="-128"/>
              </a:rPr>
              <a:t>ПРОЕКТ БЮДЖЕТА РОГОВСКОГО СЕЛЬСКОГО ПОСЕЛЕНИЯ ЕГОРЛЫКСКОГО РАЙОНА НА 2017 ГОД И НА ПЛАНОВЫЙ ПЕРИОД 2018 И 2019 ГОДОВ</a:t>
            </a:r>
            <a:endParaRPr lang="ru-RU" sz="6000" b="1" baseline="30000" dirty="0">
              <a:ea typeface="Arial Unicode MS" pitchFamily="34" charset="-128"/>
            </a:endParaRPr>
          </a:p>
        </p:txBody>
      </p:sp>
      <p:sp>
        <p:nvSpPr>
          <p:cNvPr id="3" name="Подзаголовок 2"/>
          <p:cNvSpPr>
            <a:spLocks noGrp="1"/>
          </p:cNvSpPr>
          <p:nvPr>
            <p:ph type="subTitle" idx="1"/>
          </p:nvPr>
        </p:nvSpPr>
        <p:spPr>
          <a:xfrm>
            <a:off x="1331640" y="188640"/>
            <a:ext cx="6080720" cy="576064"/>
          </a:xfrm>
        </p:spPr>
        <p:txBody>
          <a:bodyPr>
            <a:normAutofit fontScale="55000" lnSpcReduction="20000"/>
          </a:bodyPr>
          <a:lstStyle/>
          <a:p>
            <a:r>
              <a:rPr lang="ru-RU" dirty="0" smtClean="0">
                <a:solidFill>
                  <a:schemeClr val="tx2"/>
                </a:solidFill>
              </a:rPr>
              <a:t>МУНИЦИПАЛЬНОЕ ОБРАЗОВАНИЕ «РОГОВСКОЕ СЕЛЬСКОЕ ПОСЕЛЕНИЕ»</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457200" y="928670"/>
          <a:ext cx="8229600" cy="57864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142844" y="714356"/>
          <a:ext cx="8786874" cy="600079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РАСХОДЫ БЮДЖЕТА РОГОВСКОГО СЕЛЬСКОГО ПОСЕЛЕНИЯ ЕГОРЛЫКСКОГО РАЙОНА ПО РАЗДЕЛАМ ПОДРАЗДЕЛАМ БЮДЖЕТНОЙ КЛАССИФИКАЦИИ НА 2017 ГОД И НА ПЛАНОВЫЙ ПЕРИОД 2018 И 2019 ГОДОВ</a:t>
            </a:r>
            <a:endParaRPr lang="ru-RU" sz="2000" b="1" dirty="0"/>
          </a:p>
        </p:txBody>
      </p:sp>
      <p:graphicFrame>
        <p:nvGraphicFramePr>
          <p:cNvPr id="4" name="Содержимое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2017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4427,4 ТЫС.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endParaRPr lang="ru-RU" b="1" dirty="0" smtClean="0">
                        <a:solidFill>
                          <a:schemeClr val="tx1"/>
                        </a:solidFill>
                      </a:endParaRPr>
                    </a:p>
                    <a:p>
                      <a:pPr algn="ctr"/>
                      <a:endParaRPr lang="ru-RU" b="1" dirty="0" smtClean="0">
                        <a:solidFill>
                          <a:schemeClr val="tx1"/>
                        </a:solidFill>
                      </a:endParaRPr>
                    </a:p>
                    <a:p>
                      <a:pPr algn="ctr"/>
                      <a:r>
                        <a:rPr lang="ru-RU" b="1" dirty="0" smtClean="0">
                          <a:solidFill>
                            <a:schemeClr val="tx1"/>
                          </a:solidFill>
                        </a:rPr>
                        <a:t>69,3</a:t>
                      </a:r>
                      <a:r>
                        <a:rPr lang="ru-RU" b="1" baseline="0" dirty="0" smtClean="0">
                          <a:solidFill>
                            <a:schemeClr val="tx1"/>
                          </a:solidFill>
                        </a:rPr>
                        <a:t> 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112,3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1033,6 ТЫС. РУБЛЕЙ</a:t>
                      </a:r>
                      <a:endParaRPr lang="ru-RU" b="1" dirty="0">
                        <a:solidFill>
                          <a:schemeClr val="tx1"/>
                        </a:solidFill>
                      </a:endParaRPr>
                    </a:p>
                  </a:txBody>
                  <a:tcPr>
                    <a:blipFill>
                      <a:blip r:embed="rId6"/>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24,0 ТЫС.</a:t>
                      </a:r>
                    </a:p>
                    <a:p>
                      <a:pPr algn="ctr"/>
                      <a:r>
                        <a:rPr lang="ru-RU" b="1" dirty="0" smtClean="0"/>
                        <a:t>РУБЛЕЙ</a:t>
                      </a:r>
                      <a:endParaRPr lang="ru-RU" b="1" dirty="0"/>
                    </a:p>
                  </a:txBody>
                  <a:tcPr>
                    <a:blipFill>
                      <a:blip r:embed="rId7"/>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2859,5 ТЫС.</a:t>
                      </a:r>
                    </a:p>
                    <a:p>
                      <a:pPr algn="ctr"/>
                      <a:r>
                        <a:rPr lang="ru-RU" b="1" baseline="0" dirty="0" smtClean="0">
                          <a:solidFill>
                            <a:schemeClr val="tx1"/>
                          </a:solidFill>
                        </a:rPr>
                        <a:t>РУБЛЕЙ</a:t>
                      </a:r>
                      <a:endParaRPr lang="ru-RU" b="1" dirty="0">
                        <a:solidFill>
                          <a:schemeClr val="tx1"/>
                        </a:solidFill>
                      </a:endParaRPr>
                    </a:p>
                  </a:txBody>
                  <a:tcPr>
                    <a:blipFill>
                      <a:blip r:embed="rId8"/>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54,8 ТЫС. РУБЛЕЙ</a:t>
                      </a:r>
                    </a:p>
                    <a:p>
                      <a:endParaRPr lang="ru-RU" dirty="0"/>
                    </a:p>
                  </a:txBody>
                  <a:tcPr>
                    <a:blipFill>
                      <a:blip r:embed="rId9"/>
                      <a:tile tx="0" ty="0" sx="100000" sy="100000" flip="none" algn="tl"/>
                    </a:blip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2018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4422,4 ТЫС.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endParaRPr lang="ru-RU" b="1" dirty="0" smtClean="0">
                        <a:solidFill>
                          <a:schemeClr val="tx1"/>
                        </a:solidFill>
                      </a:endParaRPr>
                    </a:p>
                    <a:p>
                      <a:pPr algn="ctr"/>
                      <a:r>
                        <a:rPr lang="ru-RU" b="1" dirty="0" smtClean="0">
                          <a:solidFill>
                            <a:schemeClr val="tx1"/>
                          </a:solidFill>
                        </a:rPr>
                        <a:t>69,3</a:t>
                      </a:r>
                      <a:r>
                        <a:rPr lang="ru-RU" b="1" baseline="0" dirty="0" smtClean="0">
                          <a:solidFill>
                            <a:schemeClr val="tx1"/>
                          </a:solidFill>
                        </a:rPr>
                        <a:t> 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12,3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946,0 ТЫС. РУБЛЕЙ</a:t>
                      </a:r>
                      <a:endParaRPr lang="ru-RU" b="1" dirty="0">
                        <a:solidFill>
                          <a:schemeClr val="tx1"/>
                        </a:solidFill>
                      </a:endParaRPr>
                    </a:p>
                  </a:txBody>
                  <a:tcPr>
                    <a:blipFill>
                      <a:blip r:embed="rId5"/>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4,0 ТЫС.</a:t>
                      </a:r>
                    </a:p>
                    <a:p>
                      <a:pPr algn="ctr"/>
                      <a:r>
                        <a:rPr lang="ru-RU" b="1" dirty="0" smtClean="0"/>
                        <a:t>РУБЛЕЙ</a:t>
                      </a:r>
                      <a:endParaRPr lang="ru-RU" b="1" dirty="0"/>
                    </a:p>
                  </a:txBody>
                  <a:tcPr>
                    <a:blipFill>
                      <a:blip r:embed="rId6"/>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2819,9 ТЫС.</a:t>
                      </a:r>
                    </a:p>
                    <a:p>
                      <a:pPr algn="ctr"/>
                      <a:r>
                        <a:rPr lang="ru-RU" b="1" baseline="0" dirty="0" smtClean="0">
                          <a:solidFill>
                            <a:schemeClr val="tx1"/>
                          </a:solidFill>
                        </a:rPr>
                        <a:t>РУБЛЕЙ</a:t>
                      </a:r>
                      <a:endParaRPr lang="ru-RU" b="1" dirty="0">
                        <a:solidFill>
                          <a:schemeClr val="tx1"/>
                        </a:solidFill>
                      </a:endParaRPr>
                    </a:p>
                  </a:txBody>
                  <a:tcPr>
                    <a:blipFill>
                      <a:blip r:embed="rId4"/>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54,8 ТЫС.</a:t>
                      </a:r>
                    </a:p>
                    <a:p>
                      <a:pPr algn="ctr"/>
                      <a:r>
                        <a:rPr lang="ru-RU" sz="1600" b="1" dirty="0" smtClean="0">
                          <a:solidFill>
                            <a:schemeClr val="tx1"/>
                          </a:solidFill>
                        </a:rPr>
                        <a:t>РУБЛЕЙ</a:t>
                      </a:r>
                    </a:p>
                    <a:p>
                      <a:endParaRPr lang="ru-RU" dirty="0"/>
                    </a:p>
                  </a:txBody>
                  <a:tcPr>
                    <a:blipFill>
                      <a:blip r:embed="rId3"/>
                      <a:tile tx="0" ty="0" sx="100000" sy="100000" flip="none" algn="tl"/>
                    </a:blip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214282" y="928670"/>
            <a:ext cx="8715436" cy="5786478"/>
          </a:xfrm>
        </p:spPr>
        <p:txBody>
          <a:bodyPr>
            <a:normAutofit/>
          </a:bodyPr>
          <a:lstStyle/>
          <a:p>
            <a:pPr algn="ctr">
              <a:buNone/>
            </a:pPr>
            <a:r>
              <a:rPr lang="ru-RU" sz="2000" b="1" dirty="0" smtClean="0"/>
              <a:t>СТРУКТУРА РАСХОДОВ БЮДЖЕТА РОГОВСКОГО СЕЛЬСКОГО ПОСЕЛЕНИЯ</a:t>
            </a:r>
          </a:p>
          <a:p>
            <a:pPr algn="ctr">
              <a:buNone/>
            </a:pPr>
            <a:r>
              <a:rPr lang="ru-RU" sz="2000" b="1" dirty="0" smtClean="0"/>
              <a:t> НА 2019 ГОД</a:t>
            </a:r>
          </a:p>
          <a:p>
            <a:pPr algn="ctr">
              <a:buNone/>
            </a:pPr>
            <a:endParaRPr lang="ru-RU" sz="2000" b="1" dirty="0"/>
          </a:p>
        </p:txBody>
      </p:sp>
      <p:graphicFrame>
        <p:nvGraphicFramePr>
          <p:cNvPr id="6" name="Таблица 5"/>
          <p:cNvGraphicFramePr>
            <a:graphicFrameLocks noGrp="1"/>
          </p:cNvGraphicFramePr>
          <p:nvPr/>
        </p:nvGraphicFramePr>
        <p:xfrm>
          <a:off x="0" y="1785926"/>
          <a:ext cx="9144000" cy="5072074"/>
        </p:xfrm>
        <a:graphic>
          <a:graphicData uri="http://schemas.openxmlformats.org/drawingml/2006/table">
            <a:tbl>
              <a:tblPr firstRow="1" bandRow="1">
                <a:tableStyleId>{5C22544A-7EE6-4342-B048-85BDC9FD1C3A}</a:tableStyleId>
              </a:tblPr>
              <a:tblGrid>
                <a:gridCol w="3386665"/>
                <a:gridCol w="2009794"/>
                <a:gridCol w="2248525"/>
                <a:gridCol w="1499016"/>
              </a:tblGrid>
              <a:tr h="2536037">
                <a:tc>
                  <a:txBody>
                    <a:bodyPr/>
                    <a:lstStyle/>
                    <a:p>
                      <a:pPr algn="ctr"/>
                      <a:r>
                        <a:rPr lang="ru-RU" sz="1600" dirty="0" smtClean="0">
                          <a:solidFill>
                            <a:schemeClr val="tx1"/>
                          </a:solidFill>
                        </a:rPr>
                        <a:t>01</a:t>
                      </a:r>
                    </a:p>
                    <a:p>
                      <a:pPr algn="ctr"/>
                      <a:endParaRPr lang="ru-RU" sz="1600" dirty="0" smtClean="0">
                        <a:solidFill>
                          <a:schemeClr val="tx1"/>
                        </a:solidFill>
                      </a:endParaRPr>
                    </a:p>
                    <a:p>
                      <a:pPr algn="ctr"/>
                      <a:r>
                        <a:rPr lang="ru-RU" sz="1800" dirty="0" smtClean="0">
                          <a:solidFill>
                            <a:schemeClr val="tx1"/>
                          </a:solidFill>
                        </a:rPr>
                        <a:t>ОБЩЕГОСУДАРСТВЕННЫЕ</a:t>
                      </a:r>
                      <a:r>
                        <a:rPr lang="ru-RU" sz="1800" baseline="0" dirty="0" smtClean="0">
                          <a:solidFill>
                            <a:schemeClr val="tx1"/>
                          </a:solidFill>
                        </a:rPr>
                        <a:t> ВОПРОСЫ</a:t>
                      </a:r>
                    </a:p>
                    <a:p>
                      <a:pPr algn="ctr"/>
                      <a:r>
                        <a:rPr lang="ru-RU" baseline="0" dirty="0" smtClean="0">
                          <a:solidFill>
                            <a:schemeClr val="tx1"/>
                          </a:solidFill>
                        </a:rPr>
                        <a:t> </a:t>
                      </a:r>
                    </a:p>
                    <a:p>
                      <a:pPr algn="ctr"/>
                      <a:r>
                        <a:rPr lang="ru-RU" baseline="0" dirty="0" smtClean="0">
                          <a:solidFill>
                            <a:schemeClr val="tx1"/>
                          </a:solidFill>
                        </a:rPr>
                        <a:t>4422,4 ТЫС. РУБЛЕЙ</a:t>
                      </a:r>
                    </a:p>
                    <a:p>
                      <a:endParaRPr lang="ru-RU" dirty="0"/>
                    </a:p>
                  </a:txBody>
                  <a:tcPr>
                    <a:blipFill>
                      <a:blip r:embed="rId3"/>
                      <a:tile tx="0" ty="0" sx="100000" sy="100000" flip="none" algn="tl"/>
                    </a:blipFill>
                  </a:tcPr>
                </a:tc>
                <a:tc>
                  <a:txBody>
                    <a:bodyPr/>
                    <a:lstStyle/>
                    <a:p>
                      <a:pPr algn="ctr"/>
                      <a:r>
                        <a:rPr lang="ru-RU" b="1" dirty="0" smtClean="0">
                          <a:solidFill>
                            <a:schemeClr val="tx1"/>
                          </a:solidFill>
                        </a:rPr>
                        <a:t>02</a:t>
                      </a:r>
                    </a:p>
                    <a:p>
                      <a:pPr algn="ctr"/>
                      <a:r>
                        <a:rPr lang="ru-RU" b="1" dirty="0" smtClean="0">
                          <a:solidFill>
                            <a:schemeClr val="tx1"/>
                          </a:solidFill>
                        </a:rPr>
                        <a:t>НАЦИОНАЛЬНАЯ ОБОРОНА</a:t>
                      </a:r>
                    </a:p>
                    <a:p>
                      <a:pPr algn="ctr"/>
                      <a:endParaRPr lang="ru-RU" b="1" dirty="0" smtClean="0">
                        <a:solidFill>
                          <a:schemeClr val="tx1"/>
                        </a:solidFill>
                      </a:endParaRPr>
                    </a:p>
                    <a:p>
                      <a:pPr algn="ctr"/>
                      <a:r>
                        <a:rPr lang="ru-RU" b="1" dirty="0" smtClean="0">
                          <a:solidFill>
                            <a:schemeClr val="tx1"/>
                          </a:solidFill>
                        </a:rPr>
                        <a:t>69,3</a:t>
                      </a:r>
                      <a:r>
                        <a:rPr lang="ru-RU" b="1" baseline="0" dirty="0" smtClean="0">
                          <a:solidFill>
                            <a:schemeClr val="tx1"/>
                          </a:solidFill>
                        </a:rPr>
                        <a:t> ТЫС. РУБЛЕЙ</a:t>
                      </a:r>
                      <a:endParaRPr lang="ru-RU" b="1" dirty="0" smtClean="0">
                        <a:solidFill>
                          <a:schemeClr val="tx1"/>
                        </a:solidFill>
                      </a:endParaRPr>
                    </a:p>
                  </a:txBody>
                  <a:tcPr>
                    <a:blipFill>
                      <a:blip r:embed="rId4"/>
                      <a:tile tx="0" ty="0" sx="100000" sy="100000" flip="none" algn="tl"/>
                    </a:blipFill>
                  </a:tcPr>
                </a:tc>
                <a:tc gridSpan="2">
                  <a:txBody>
                    <a:bodyPr/>
                    <a:lstStyle/>
                    <a:p>
                      <a:pPr algn="ctr"/>
                      <a:r>
                        <a:rPr lang="ru-RU" b="1" dirty="0" smtClean="0">
                          <a:solidFill>
                            <a:schemeClr val="tx1"/>
                          </a:solidFill>
                        </a:rPr>
                        <a:t>03</a:t>
                      </a:r>
                    </a:p>
                    <a:p>
                      <a:pPr algn="ctr"/>
                      <a:r>
                        <a:rPr lang="ru-RU" b="1" dirty="0" smtClean="0">
                          <a:solidFill>
                            <a:schemeClr val="tx1"/>
                          </a:solidFill>
                        </a:rPr>
                        <a:t>НАЦИОНАЛЬНАЯ БЕЗОПАСНОСТЬ И ПРАВООХРАНИТЕЛЬНАЯ ДЕЯТЕЛЬНОСТЬ</a:t>
                      </a:r>
                      <a:r>
                        <a:rPr lang="ru-RU" b="1" baseline="0" dirty="0" smtClean="0">
                          <a:solidFill>
                            <a:schemeClr val="tx1"/>
                          </a:solidFill>
                        </a:rPr>
                        <a:t> </a:t>
                      </a:r>
                    </a:p>
                    <a:p>
                      <a:pPr algn="ctr"/>
                      <a:endParaRPr lang="ru-RU" b="1" baseline="0" dirty="0" smtClean="0">
                        <a:solidFill>
                          <a:schemeClr val="tx1"/>
                        </a:solidFill>
                      </a:endParaRPr>
                    </a:p>
                    <a:p>
                      <a:pPr algn="ctr"/>
                      <a:r>
                        <a:rPr lang="ru-RU" b="1" baseline="0" dirty="0" smtClean="0">
                          <a:solidFill>
                            <a:schemeClr val="tx1"/>
                          </a:solidFill>
                        </a:rPr>
                        <a:t>12,3 ТЫС. РУБЛЕЙ</a:t>
                      </a:r>
                    </a:p>
                    <a:p>
                      <a:endParaRPr lang="ru-RU" dirty="0"/>
                    </a:p>
                  </a:txBody>
                  <a:tcPr>
                    <a:blipFill>
                      <a:blip r:embed="rId5"/>
                      <a:tile tx="0" ty="0" sx="100000" sy="100000" flip="none" algn="tl"/>
                    </a:blipFill>
                  </a:tcPr>
                </a:tc>
                <a:tc hMerge="1">
                  <a:txBody>
                    <a:bodyPr/>
                    <a:lstStyle/>
                    <a:p>
                      <a:endParaRPr lang="ru-RU" dirty="0"/>
                    </a:p>
                  </a:txBody>
                  <a:tcPr/>
                </a:tc>
              </a:tr>
              <a:tr h="2536037">
                <a:tc>
                  <a:txBody>
                    <a:bodyPr/>
                    <a:lstStyle/>
                    <a:p>
                      <a:pPr algn="ctr"/>
                      <a:r>
                        <a:rPr lang="ru-RU" b="1" dirty="0" smtClean="0">
                          <a:solidFill>
                            <a:schemeClr val="tx1"/>
                          </a:solidFill>
                        </a:rPr>
                        <a:t>05</a:t>
                      </a:r>
                    </a:p>
                    <a:p>
                      <a:pPr algn="ctr"/>
                      <a:r>
                        <a:rPr lang="ru-RU" b="1" dirty="0" smtClean="0">
                          <a:solidFill>
                            <a:schemeClr val="tx1"/>
                          </a:solidFill>
                        </a:rPr>
                        <a:t>ЖИЛИЩНО- КОММУНАЛЬНОЕ</a:t>
                      </a:r>
                    </a:p>
                    <a:p>
                      <a:pPr algn="ctr"/>
                      <a:r>
                        <a:rPr lang="ru-RU" b="1" dirty="0" smtClean="0">
                          <a:solidFill>
                            <a:schemeClr val="tx1"/>
                          </a:solidFill>
                        </a:rPr>
                        <a:t>ХОЗЯЙСТВО</a:t>
                      </a:r>
                    </a:p>
                    <a:p>
                      <a:pPr algn="ctr"/>
                      <a:endParaRPr lang="ru-RU" b="1" dirty="0" smtClean="0">
                        <a:solidFill>
                          <a:schemeClr val="tx1"/>
                        </a:solidFill>
                      </a:endParaRPr>
                    </a:p>
                    <a:p>
                      <a:pPr algn="ctr"/>
                      <a:r>
                        <a:rPr lang="ru-RU" b="1" dirty="0" smtClean="0">
                          <a:solidFill>
                            <a:schemeClr val="tx1"/>
                          </a:solidFill>
                        </a:rPr>
                        <a:t>912,8</a:t>
                      </a:r>
                      <a:r>
                        <a:rPr lang="ru-RU" b="1" baseline="0" dirty="0" smtClean="0">
                          <a:solidFill>
                            <a:schemeClr val="tx1"/>
                          </a:solidFill>
                        </a:rPr>
                        <a:t> </a:t>
                      </a:r>
                      <a:r>
                        <a:rPr lang="ru-RU" b="1" dirty="0" smtClean="0">
                          <a:solidFill>
                            <a:schemeClr val="tx1"/>
                          </a:solidFill>
                        </a:rPr>
                        <a:t> ТЫС. РУБЛЕЙ</a:t>
                      </a:r>
                      <a:endParaRPr lang="ru-RU" b="1" dirty="0">
                        <a:solidFill>
                          <a:schemeClr val="tx1"/>
                        </a:solidFill>
                      </a:endParaRPr>
                    </a:p>
                  </a:txBody>
                  <a:tcPr>
                    <a:blipFill>
                      <a:blip r:embed="rId5"/>
                      <a:tile tx="0" ty="0" sx="100000" sy="100000" flip="none" algn="tl"/>
                    </a:blipFill>
                  </a:tcPr>
                </a:tc>
                <a:tc>
                  <a:txBody>
                    <a:bodyPr/>
                    <a:lstStyle/>
                    <a:p>
                      <a:pPr algn="ctr"/>
                      <a:r>
                        <a:rPr lang="ru-RU" b="1" dirty="0" smtClean="0"/>
                        <a:t>07</a:t>
                      </a:r>
                    </a:p>
                    <a:p>
                      <a:pPr algn="ctr"/>
                      <a:r>
                        <a:rPr lang="ru-RU" b="1" dirty="0" smtClean="0"/>
                        <a:t>ОБРАЗОВАНИЕ</a:t>
                      </a:r>
                    </a:p>
                    <a:p>
                      <a:pPr algn="ctr"/>
                      <a:endParaRPr lang="ru-RU" b="1" dirty="0" smtClean="0"/>
                    </a:p>
                    <a:p>
                      <a:pPr algn="ctr"/>
                      <a:endParaRPr lang="ru-RU" b="1" dirty="0" smtClean="0"/>
                    </a:p>
                    <a:p>
                      <a:pPr algn="ctr"/>
                      <a:r>
                        <a:rPr lang="ru-RU" b="1" dirty="0" smtClean="0"/>
                        <a:t>4,0 ТЫС.</a:t>
                      </a:r>
                    </a:p>
                    <a:p>
                      <a:pPr algn="ctr"/>
                      <a:r>
                        <a:rPr lang="ru-RU" b="1" dirty="0" smtClean="0"/>
                        <a:t>РУБЛЕЙ</a:t>
                      </a:r>
                      <a:endParaRPr lang="ru-RU" b="1" dirty="0"/>
                    </a:p>
                  </a:txBody>
                  <a:tcPr>
                    <a:blipFill>
                      <a:blip r:embed="rId6"/>
                      <a:tile tx="0" ty="0" sx="100000" sy="100000" flip="none" algn="tl"/>
                    </a:blipFill>
                  </a:tcPr>
                </a:tc>
                <a:tc>
                  <a:txBody>
                    <a:bodyPr/>
                    <a:lstStyle/>
                    <a:p>
                      <a:pPr algn="ctr"/>
                      <a:r>
                        <a:rPr lang="ru-RU" b="1" dirty="0" smtClean="0">
                          <a:solidFill>
                            <a:schemeClr val="tx1"/>
                          </a:solidFill>
                        </a:rPr>
                        <a:t>08</a:t>
                      </a:r>
                    </a:p>
                    <a:p>
                      <a:pPr algn="ctr"/>
                      <a:r>
                        <a:rPr lang="ru-RU" b="1" dirty="0" smtClean="0">
                          <a:solidFill>
                            <a:schemeClr val="tx1"/>
                          </a:solidFill>
                        </a:rPr>
                        <a:t>КУЛЬТУРА,</a:t>
                      </a:r>
                    </a:p>
                    <a:p>
                      <a:pPr algn="ctr"/>
                      <a:r>
                        <a:rPr lang="ru-RU" b="1" baseline="0" dirty="0" smtClean="0">
                          <a:solidFill>
                            <a:schemeClr val="tx1"/>
                          </a:solidFill>
                        </a:rPr>
                        <a:t> КИНЕМАТОГРАФИЯ</a:t>
                      </a:r>
                    </a:p>
                    <a:p>
                      <a:pPr algn="ctr"/>
                      <a:endParaRPr lang="ru-RU" b="1" baseline="0" dirty="0" smtClean="0">
                        <a:solidFill>
                          <a:schemeClr val="tx1"/>
                        </a:solidFill>
                      </a:endParaRPr>
                    </a:p>
                    <a:p>
                      <a:pPr algn="ctr"/>
                      <a:r>
                        <a:rPr lang="ru-RU" b="1" baseline="0" dirty="0" smtClean="0">
                          <a:solidFill>
                            <a:schemeClr val="tx1"/>
                          </a:solidFill>
                        </a:rPr>
                        <a:t>2804,9 ТЫС.</a:t>
                      </a:r>
                    </a:p>
                    <a:p>
                      <a:pPr algn="ctr"/>
                      <a:r>
                        <a:rPr lang="ru-RU" b="1" baseline="0" dirty="0" smtClean="0">
                          <a:solidFill>
                            <a:schemeClr val="tx1"/>
                          </a:solidFill>
                        </a:rPr>
                        <a:t>РУБЛЕЙ</a:t>
                      </a:r>
                      <a:endParaRPr lang="ru-RU" b="1" dirty="0">
                        <a:solidFill>
                          <a:schemeClr val="tx1"/>
                        </a:solidFill>
                      </a:endParaRPr>
                    </a:p>
                  </a:txBody>
                  <a:tcPr>
                    <a:blipFill>
                      <a:blip r:embed="rId7"/>
                      <a:tile tx="0" ty="0" sx="100000" sy="100000" flip="none" algn="tl"/>
                    </a:blipFill>
                  </a:tcPr>
                </a:tc>
                <a:tc>
                  <a:txBody>
                    <a:bodyPr/>
                    <a:lstStyle/>
                    <a:p>
                      <a:pPr algn="ctr"/>
                      <a:r>
                        <a:rPr lang="ru-RU" sz="1600" b="1" dirty="0" smtClean="0">
                          <a:solidFill>
                            <a:schemeClr val="tx1"/>
                          </a:solidFill>
                        </a:rPr>
                        <a:t>10</a:t>
                      </a:r>
                    </a:p>
                    <a:p>
                      <a:pPr algn="ctr"/>
                      <a:r>
                        <a:rPr lang="ru-RU" sz="1600" b="1" dirty="0" smtClean="0">
                          <a:solidFill>
                            <a:schemeClr val="tx1"/>
                          </a:solidFill>
                        </a:rPr>
                        <a:t>СОЦИАЛЬНАЯ</a:t>
                      </a:r>
                    </a:p>
                    <a:p>
                      <a:pPr algn="ctr"/>
                      <a:r>
                        <a:rPr lang="ru-RU" sz="1600" b="1" dirty="0" smtClean="0">
                          <a:solidFill>
                            <a:schemeClr val="tx1"/>
                          </a:solidFill>
                        </a:rPr>
                        <a:t>ПОЛИТИКА</a:t>
                      </a:r>
                    </a:p>
                    <a:p>
                      <a:pPr algn="ctr"/>
                      <a:endParaRPr lang="ru-RU" sz="1600" b="1" dirty="0" smtClean="0">
                        <a:solidFill>
                          <a:schemeClr val="tx1"/>
                        </a:solidFill>
                      </a:endParaRPr>
                    </a:p>
                    <a:p>
                      <a:pPr algn="ctr"/>
                      <a:endParaRPr lang="ru-RU" sz="1600" b="1" dirty="0" smtClean="0">
                        <a:solidFill>
                          <a:schemeClr val="tx1"/>
                        </a:solidFill>
                      </a:endParaRPr>
                    </a:p>
                    <a:p>
                      <a:pPr algn="ctr"/>
                      <a:r>
                        <a:rPr lang="ru-RU" sz="1600" b="1" dirty="0" smtClean="0">
                          <a:solidFill>
                            <a:schemeClr val="tx1"/>
                          </a:solidFill>
                        </a:rPr>
                        <a:t>54,8 ТЫС.</a:t>
                      </a:r>
                    </a:p>
                    <a:p>
                      <a:pPr algn="ctr"/>
                      <a:r>
                        <a:rPr lang="ru-RU" sz="1600" b="1" dirty="0" smtClean="0">
                          <a:solidFill>
                            <a:schemeClr val="tx1"/>
                          </a:solidFill>
                        </a:rPr>
                        <a:t>РУБЛЕЙ</a:t>
                      </a:r>
                    </a:p>
                    <a:p>
                      <a:endParaRPr lang="ru-RU" dirty="0"/>
                    </a:p>
                  </a:txBody>
                  <a:tcPr>
                    <a:blipFill>
                      <a:blip r:embed="rId6"/>
                      <a:tile tx="0" ty="0" sx="100000" sy="100000" flip="none" algn="tl"/>
                    </a:blip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0" y="857232"/>
          <a:ext cx="9144000" cy="600076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8" cy="6111505"/>
        </p:xfrm>
        <a:graphic>
          <a:graphicData uri="http://schemas.openxmlformats.org/drawingml/2006/table">
            <a:tbl>
              <a:tblPr firstRow="1" bandRow="1">
                <a:tableStyleId>{5C22544A-7EE6-4342-B048-85BDC9FD1C3A}</a:tableStyleId>
              </a:tblPr>
              <a:tblGrid>
                <a:gridCol w="2905146"/>
                <a:gridCol w="2905146"/>
                <a:gridCol w="2905146"/>
              </a:tblGrid>
              <a:tr h="642942">
                <a:tc gridSpan="3">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2017 ГОД</a:t>
                      </a:r>
                      <a:endParaRPr lang="ru-RU" dirty="0">
                        <a:solidFill>
                          <a:schemeClr val="tx1"/>
                        </a:solidFill>
                      </a:endParaRPr>
                    </a:p>
                  </a:txBody>
                  <a:tcPr/>
                </a:tc>
                <a:tc hMerge="1">
                  <a:txBody>
                    <a:bodyPr/>
                    <a:lstStyle/>
                    <a:p>
                      <a:endParaRPr lang="ru-RU" dirty="0"/>
                    </a:p>
                  </a:txBody>
                  <a:tcPr/>
                </a:tc>
                <a:tc hMerge="1">
                  <a:txBody>
                    <a:bodyPr/>
                    <a:lstStyle/>
                    <a:p>
                      <a:endParaRPr lang="ru-RU" dirty="0"/>
                    </a:p>
                  </a:txBody>
                  <a:tcPr/>
                </a:tc>
              </a:tr>
              <a:tr h="3182563">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800" b="1" kern="1200" dirty="0" smtClean="0">
                          <a:solidFill>
                            <a:schemeClr val="dk1"/>
                          </a:solidFill>
                          <a:latin typeface="+mn-lt"/>
                          <a:ea typeface="+mn-ea"/>
                          <a:cs typeface="+mn-cs"/>
                        </a:rPr>
                        <a:t>1032,6 ТЫС. РУБ.</a:t>
                      </a:r>
                      <a:endParaRPr lang="ru-RU" dirty="0"/>
                    </a:p>
                  </a:txBody>
                  <a:tcPr>
                    <a:solidFill>
                      <a:schemeClr val="accent3">
                        <a:lumMod val="60000"/>
                        <a:lumOff val="4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800" b="1" kern="1200" dirty="0" smtClean="0">
                        <a:solidFill>
                          <a:schemeClr val="dk1"/>
                        </a:solidFill>
                        <a:latin typeface="+mn-lt"/>
                        <a:ea typeface="+mn-ea"/>
                        <a:cs typeface="+mn-cs"/>
                      </a:endParaRPr>
                    </a:p>
                    <a:p>
                      <a:pPr algn="ctr"/>
                      <a:r>
                        <a:rPr lang="ru-RU" sz="1800" b="1" kern="1200" dirty="0" smtClean="0">
                          <a:solidFill>
                            <a:schemeClr val="dk1"/>
                          </a:solidFill>
                          <a:latin typeface="+mn-lt"/>
                          <a:ea typeface="+mn-ea"/>
                          <a:cs typeface="+mn-cs"/>
                        </a:rPr>
                        <a:t>2796,9 ТЫС. РУБ.</a:t>
                      </a:r>
                      <a:endParaRPr lang="ru-RU" dirty="0"/>
                    </a:p>
                  </a:txBody>
                  <a:tcPr>
                    <a:solidFill>
                      <a:schemeClr val="accent1">
                        <a:lumMod val="60000"/>
                        <a:lumOff val="4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«Защита населения и территории от чрезвычайных ситуаций, обеспечение пожарной безопасности и безопасности людей на водных объектах» </a:t>
                      </a:r>
                    </a:p>
                    <a:p>
                      <a:pPr algn="ctr"/>
                      <a:r>
                        <a:rPr lang="ru-RU" sz="1800" b="1" kern="1200" dirty="0" smtClean="0">
                          <a:solidFill>
                            <a:schemeClr val="dk1"/>
                          </a:solidFill>
                          <a:latin typeface="+mn-lt"/>
                          <a:ea typeface="+mn-ea"/>
                          <a:cs typeface="+mn-cs"/>
                        </a:rPr>
                        <a:t>112,3 ТЫС. РУБ.</a:t>
                      </a:r>
                      <a:endParaRPr lang="ru-RU" dirty="0"/>
                    </a:p>
                  </a:txBody>
                  <a:tcPr>
                    <a:solidFill>
                      <a:schemeClr val="bg2">
                        <a:lumMod val="50000"/>
                      </a:schemeClr>
                    </a:solidFill>
                  </a:tcPr>
                </a:tc>
              </a:tr>
              <a:tr h="2162996">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800" b="1" kern="1200" dirty="0" smtClean="0">
                          <a:solidFill>
                            <a:schemeClr val="dk1"/>
                          </a:solidFill>
                          <a:latin typeface="+mn-lt"/>
                          <a:ea typeface="+mn-ea"/>
                          <a:cs typeface="+mn-cs"/>
                        </a:rPr>
                        <a:t>24,0 ТЫС. РУБ.</a:t>
                      </a:r>
                      <a:endParaRPr lang="ru-RU" dirty="0"/>
                    </a:p>
                  </a:txBody>
                  <a:tcPr>
                    <a:solidFill>
                      <a:schemeClr val="bg2">
                        <a:lumMod val="5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a:t>
                      </a:r>
                      <a:r>
                        <a:rPr lang="ru-RU" sz="1800" b="1" kern="1200" dirty="0" err="1" smtClean="0">
                          <a:solidFill>
                            <a:schemeClr val="dk1"/>
                          </a:solidFill>
                          <a:latin typeface="+mn-lt"/>
                          <a:ea typeface="+mn-ea"/>
                          <a:cs typeface="+mn-cs"/>
                        </a:rPr>
                        <a:t>Энергоэффективность</a:t>
                      </a:r>
                      <a:r>
                        <a:rPr lang="ru-RU" sz="1800" b="1" kern="1200" dirty="0" smtClean="0">
                          <a:solidFill>
                            <a:schemeClr val="dk1"/>
                          </a:solidFill>
                          <a:latin typeface="+mn-lt"/>
                          <a:ea typeface="+mn-ea"/>
                          <a:cs typeface="+mn-cs"/>
                        </a:rPr>
                        <a:t> и развитие энергетики»</a:t>
                      </a:r>
                    </a:p>
                    <a:p>
                      <a:pPr algn="ctr"/>
                      <a:r>
                        <a:rPr lang="ru-RU" sz="1800" b="1" kern="1200" dirty="0" smtClean="0">
                          <a:solidFill>
                            <a:schemeClr val="dk1"/>
                          </a:solidFill>
                          <a:latin typeface="+mn-lt"/>
                          <a:ea typeface="+mn-ea"/>
                          <a:cs typeface="+mn-cs"/>
                        </a:rPr>
                        <a:t>62,6 ТЫС. РУБ.</a:t>
                      </a:r>
                      <a:endParaRPr lang="ru-RU" dirty="0"/>
                    </a:p>
                  </a:txBody>
                  <a:tcPr>
                    <a:solidFill>
                      <a:schemeClr val="accent3">
                        <a:lumMod val="60000"/>
                        <a:lumOff val="4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«Обеспечение общественного порядка и противодействие преступности»</a:t>
                      </a:r>
                    </a:p>
                    <a:p>
                      <a:pPr algn="ctr"/>
                      <a:r>
                        <a:rPr lang="ru-RU" sz="1800" b="1" kern="1200" dirty="0" smtClean="0">
                          <a:solidFill>
                            <a:schemeClr val="dk1"/>
                          </a:solidFill>
                          <a:latin typeface="+mn-lt"/>
                          <a:ea typeface="+mn-ea"/>
                          <a:cs typeface="+mn-cs"/>
                        </a:rPr>
                        <a:t>5,0 ТЫС. РУБ.</a:t>
                      </a:r>
                      <a:endParaRPr lang="ru-RU" dirty="0"/>
                    </a:p>
                  </a:txBody>
                  <a:tcPr>
                    <a:solidFill>
                      <a:schemeClr val="accent1">
                        <a:lumMod val="40000"/>
                        <a:lumOff val="60000"/>
                      </a:schemeClr>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8" cy="5988501"/>
        </p:xfrm>
        <a:graphic>
          <a:graphicData uri="http://schemas.openxmlformats.org/drawingml/2006/table">
            <a:tbl>
              <a:tblPr firstRow="1" bandRow="1">
                <a:tableStyleId>{5C22544A-7EE6-4342-B048-85BDC9FD1C3A}</a:tableStyleId>
              </a:tblPr>
              <a:tblGrid>
                <a:gridCol w="2905146"/>
                <a:gridCol w="2905146"/>
                <a:gridCol w="2905146"/>
              </a:tblGrid>
              <a:tr h="642942">
                <a:tc gridSpan="3">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2018 ГОД</a:t>
                      </a:r>
                      <a:endParaRPr lang="ru-RU" dirty="0">
                        <a:solidFill>
                          <a:schemeClr val="tx1"/>
                        </a:solidFill>
                      </a:endParaRPr>
                    </a:p>
                  </a:txBody>
                  <a:tcPr/>
                </a:tc>
                <a:tc hMerge="1">
                  <a:txBody>
                    <a:bodyPr/>
                    <a:lstStyle/>
                    <a:p>
                      <a:endParaRPr lang="ru-RU" dirty="0"/>
                    </a:p>
                  </a:txBody>
                  <a:tcPr/>
                </a:tc>
                <a:tc hMerge="1">
                  <a:txBody>
                    <a:bodyPr/>
                    <a:lstStyle/>
                    <a:p>
                      <a:endParaRPr lang="ru-RU" dirty="0"/>
                    </a:p>
                  </a:txBody>
                  <a:tcPr/>
                </a:tc>
              </a:tr>
              <a:tr h="3182563">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800" b="1" kern="1200" dirty="0" smtClean="0">
                          <a:solidFill>
                            <a:schemeClr val="dk1"/>
                          </a:solidFill>
                          <a:latin typeface="+mn-lt"/>
                          <a:ea typeface="+mn-ea"/>
                          <a:cs typeface="+mn-cs"/>
                        </a:rPr>
                        <a:t>945,0 ТЫС. РУБ.</a:t>
                      </a:r>
                      <a:endParaRPr lang="ru-RU" dirty="0"/>
                    </a:p>
                  </a:txBody>
                  <a:tcPr>
                    <a:solidFill>
                      <a:schemeClr val="tx2">
                        <a:lumMod val="20000"/>
                        <a:lumOff val="8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800" b="1" kern="1200" dirty="0" smtClean="0">
                        <a:solidFill>
                          <a:schemeClr val="dk1"/>
                        </a:solidFill>
                        <a:latin typeface="+mn-lt"/>
                        <a:ea typeface="+mn-ea"/>
                        <a:cs typeface="+mn-cs"/>
                      </a:endParaRPr>
                    </a:p>
                    <a:p>
                      <a:pPr algn="ctr"/>
                      <a:r>
                        <a:rPr lang="ru-RU" sz="1800" b="1" kern="1200" dirty="0" smtClean="0">
                          <a:solidFill>
                            <a:schemeClr val="dk1"/>
                          </a:solidFill>
                          <a:latin typeface="+mn-lt"/>
                          <a:ea typeface="+mn-ea"/>
                          <a:cs typeface="+mn-cs"/>
                        </a:rPr>
                        <a:t>2754,9 ТЫС. РУБ.</a:t>
                      </a:r>
                      <a:endParaRPr lang="ru-RU" dirty="0"/>
                    </a:p>
                  </a:txBody>
                  <a:tcPr>
                    <a:solidFill>
                      <a:schemeClr val="accent1">
                        <a:lumMod val="60000"/>
                        <a:lumOff val="40000"/>
                      </a:schemeClr>
                    </a:solidFill>
                  </a:tcPr>
                </a:tc>
                <a:tc rowSpan="2">
                  <a:txBody>
                    <a:bodyPr/>
                    <a:lstStyle/>
                    <a:p>
                      <a:pPr algn="ctr"/>
                      <a:endParaRPr lang="ru-RU" sz="1800" b="1" kern="1200" dirty="0" smtClean="0">
                        <a:solidFill>
                          <a:schemeClr val="dk1"/>
                        </a:solidFill>
                        <a:latin typeface="+mn-lt"/>
                        <a:ea typeface="+mn-ea"/>
                        <a:cs typeface="+mn-cs"/>
                      </a:endParaRPr>
                    </a:p>
                    <a:p>
                      <a:pPr algn="ctr"/>
                      <a:endParaRPr lang="ru-RU" sz="1800" b="1" kern="1200" dirty="0" smtClean="0">
                        <a:solidFill>
                          <a:schemeClr val="dk1"/>
                        </a:solidFill>
                        <a:latin typeface="+mn-lt"/>
                        <a:ea typeface="+mn-ea"/>
                        <a:cs typeface="+mn-cs"/>
                      </a:endParaRPr>
                    </a:p>
                    <a:p>
                      <a:pPr algn="ctr"/>
                      <a:endParaRPr lang="ru-RU" sz="1800" b="1" kern="1200" dirty="0" smtClean="0">
                        <a:solidFill>
                          <a:schemeClr val="dk1"/>
                        </a:solidFill>
                        <a:latin typeface="+mn-lt"/>
                        <a:ea typeface="+mn-ea"/>
                        <a:cs typeface="+mn-cs"/>
                      </a:endParaRPr>
                    </a:p>
                    <a:p>
                      <a:pPr algn="ctr"/>
                      <a:r>
                        <a:rPr lang="ru-RU" sz="1800" b="1" kern="1200" dirty="0" smtClean="0">
                          <a:solidFill>
                            <a:schemeClr val="dk1"/>
                          </a:solidFill>
                          <a:latin typeface="+mn-lt"/>
                          <a:ea typeface="+mn-ea"/>
                          <a:cs typeface="+mn-cs"/>
                        </a:rPr>
                        <a:t>Муниципальная программа  Роговского сельского поселения «Защита населения и территории от чрезвычайных ситуаций, обеспечение пожарной безопасности и безопасности людей на водных объектах» </a:t>
                      </a:r>
                    </a:p>
                    <a:p>
                      <a:pPr algn="ctr"/>
                      <a:r>
                        <a:rPr lang="ru-RU" sz="1800" b="1" kern="1200" dirty="0" smtClean="0">
                          <a:solidFill>
                            <a:schemeClr val="dk1"/>
                          </a:solidFill>
                          <a:latin typeface="+mn-lt"/>
                          <a:ea typeface="+mn-ea"/>
                          <a:cs typeface="+mn-cs"/>
                        </a:rPr>
                        <a:t>12,3 ТЫС. РУБ.</a:t>
                      </a:r>
                      <a:endParaRPr lang="ru-RU" dirty="0"/>
                    </a:p>
                  </a:txBody>
                  <a:tcPr>
                    <a:solidFill>
                      <a:schemeClr val="bg2">
                        <a:lumMod val="50000"/>
                      </a:schemeClr>
                    </a:solidFill>
                  </a:tcPr>
                </a:tc>
              </a:tr>
              <a:tr h="2162996">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800" b="1" kern="1200" dirty="0" smtClean="0">
                          <a:solidFill>
                            <a:schemeClr val="dk1"/>
                          </a:solidFill>
                          <a:latin typeface="+mn-lt"/>
                          <a:ea typeface="+mn-ea"/>
                          <a:cs typeface="+mn-cs"/>
                        </a:rPr>
                        <a:t>4,0 ТЫС. РУБ.</a:t>
                      </a:r>
                      <a:endParaRPr lang="ru-RU" dirty="0"/>
                    </a:p>
                  </a:txBody>
                  <a:tcPr>
                    <a:solidFill>
                      <a:schemeClr val="accent1">
                        <a:lumMod val="60000"/>
                        <a:lumOff val="4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a:t>
                      </a:r>
                      <a:r>
                        <a:rPr lang="ru-RU" sz="1800" b="1" kern="1200" dirty="0" err="1" smtClean="0">
                          <a:solidFill>
                            <a:schemeClr val="dk1"/>
                          </a:solidFill>
                          <a:latin typeface="+mn-lt"/>
                          <a:ea typeface="+mn-ea"/>
                          <a:cs typeface="+mn-cs"/>
                        </a:rPr>
                        <a:t>Энергоэффективность</a:t>
                      </a:r>
                      <a:r>
                        <a:rPr lang="ru-RU" sz="1800" b="1" kern="1200" dirty="0" smtClean="0">
                          <a:solidFill>
                            <a:schemeClr val="dk1"/>
                          </a:solidFill>
                          <a:latin typeface="+mn-lt"/>
                          <a:ea typeface="+mn-ea"/>
                          <a:cs typeface="+mn-cs"/>
                        </a:rPr>
                        <a:t> и развитие энергетики»</a:t>
                      </a:r>
                    </a:p>
                    <a:p>
                      <a:pPr algn="ctr"/>
                      <a:r>
                        <a:rPr lang="ru-RU" sz="1800" b="1" kern="1200" dirty="0" smtClean="0">
                          <a:solidFill>
                            <a:schemeClr val="dk1"/>
                          </a:solidFill>
                          <a:latin typeface="+mn-lt"/>
                          <a:ea typeface="+mn-ea"/>
                          <a:cs typeface="+mn-cs"/>
                        </a:rPr>
                        <a:t>65,0 ТЫС. РУБ.</a:t>
                      </a:r>
                      <a:endParaRPr lang="ru-RU" dirty="0"/>
                    </a:p>
                  </a:txBody>
                  <a:tcPr>
                    <a:solidFill>
                      <a:schemeClr val="bg2">
                        <a:lumMod val="90000"/>
                      </a:schemeClr>
                    </a:solidFill>
                  </a:tcPr>
                </a:tc>
                <a:tc vMerge="1">
                  <a:txBody>
                    <a:bodyPr/>
                    <a:lstStyle/>
                    <a:p>
                      <a:pPr algn="ctr"/>
                      <a:endParaRPr lang="ru-RU" dirty="0"/>
                    </a:p>
                  </a:txBody>
                  <a:tcPr>
                    <a:solidFill>
                      <a:schemeClr val="accent1">
                        <a:lumMod val="40000"/>
                        <a:lumOff val="60000"/>
                      </a:schemeClr>
                    </a:solid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71480"/>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1" y="500042"/>
          <a:ext cx="8715438" cy="5988501"/>
        </p:xfrm>
        <a:graphic>
          <a:graphicData uri="http://schemas.openxmlformats.org/drawingml/2006/table">
            <a:tbl>
              <a:tblPr firstRow="1" bandRow="1">
                <a:tableStyleId>{5C22544A-7EE6-4342-B048-85BDC9FD1C3A}</a:tableStyleId>
              </a:tblPr>
              <a:tblGrid>
                <a:gridCol w="2905146"/>
                <a:gridCol w="2905146"/>
                <a:gridCol w="2905146"/>
              </a:tblGrid>
              <a:tr h="642942">
                <a:tc gridSpan="3">
                  <a:txBody>
                    <a:bodyPr/>
                    <a:lstStyle/>
                    <a:p>
                      <a:pPr algn="ctr"/>
                      <a:r>
                        <a:rPr lang="ru-RU" dirty="0" smtClean="0">
                          <a:solidFill>
                            <a:schemeClr val="tx1"/>
                          </a:solidFill>
                        </a:rPr>
                        <a:t>СТРУКТУРА </a:t>
                      </a:r>
                      <a:r>
                        <a:rPr lang="ru-RU" baseline="0" dirty="0" smtClean="0">
                          <a:solidFill>
                            <a:schemeClr val="tx1"/>
                          </a:solidFill>
                        </a:rPr>
                        <a:t>МУНИЦИПАЛЬНЫХ ПРОГРАММ РОГОВСКОГО СЕЛЬСКОГО ПОСЕЛЕНИЯ НА 2019 ГОД</a:t>
                      </a:r>
                      <a:endParaRPr lang="ru-RU" dirty="0">
                        <a:solidFill>
                          <a:schemeClr val="tx1"/>
                        </a:solidFill>
                      </a:endParaRPr>
                    </a:p>
                  </a:txBody>
                  <a:tcPr/>
                </a:tc>
                <a:tc hMerge="1">
                  <a:txBody>
                    <a:bodyPr/>
                    <a:lstStyle/>
                    <a:p>
                      <a:endParaRPr lang="ru-RU" dirty="0"/>
                    </a:p>
                  </a:txBody>
                  <a:tcPr/>
                </a:tc>
                <a:tc hMerge="1">
                  <a:txBody>
                    <a:bodyPr/>
                    <a:lstStyle/>
                    <a:p>
                      <a:endParaRPr lang="ru-RU" dirty="0"/>
                    </a:p>
                  </a:txBody>
                  <a:tcPr/>
                </a:tc>
              </a:tr>
              <a:tr h="3182563">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«Благоустройство территории Роговского сельского  поселения»</a:t>
                      </a:r>
                    </a:p>
                    <a:p>
                      <a:pPr algn="ctr"/>
                      <a:r>
                        <a:rPr lang="ru-RU" sz="1800" b="1" kern="1200" dirty="0" smtClean="0">
                          <a:solidFill>
                            <a:schemeClr val="dk1"/>
                          </a:solidFill>
                          <a:latin typeface="+mn-lt"/>
                          <a:ea typeface="+mn-ea"/>
                          <a:cs typeface="+mn-cs"/>
                        </a:rPr>
                        <a:t>911,8 ТЫС. РУБ.</a:t>
                      </a:r>
                      <a:endParaRPr lang="ru-RU" dirty="0"/>
                    </a:p>
                  </a:txBody>
                  <a:tcPr>
                    <a:solidFill>
                      <a:schemeClr val="bg2">
                        <a:lumMod val="5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«Развитие культуры»</a:t>
                      </a:r>
                    </a:p>
                    <a:p>
                      <a:pPr algn="ctr"/>
                      <a:endParaRPr lang="ru-RU" sz="1800" b="1" kern="1200" dirty="0" smtClean="0">
                        <a:solidFill>
                          <a:schemeClr val="dk1"/>
                        </a:solidFill>
                        <a:latin typeface="+mn-lt"/>
                        <a:ea typeface="+mn-ea"/>
                        <a:cs typeface="+mn-cs"/>
                      </a:endParaRPr>
                    </a:p>
                    <a:p>
                      <a:pPr algn="ctr"/>
                      <a:r>
                        <a:rPr lang="ru-RU" sz="1800" b="1" kern="1200" dirty="0" smtClean="0">
                          <a:solidFill>
                            <a:schemeClr val="dk1"/>
                          </a:solidFill>
                          <a:latin typeface="+mn-lt"/>
                          <a:ea typeface="+mn-ea"/>
                          <a:cs typeface="+mn-cs"/>
                        </a:rPr>
                        <a:t>2774,9 ТЫС. РУБ.</a:t>
                      </a:r>
                      <a:endParaRPr lang="ru-RU" dirty="0"/>
                    </a:p>
                  </a:txBody>
                  <a:tcPr>
                    <a:solidFill>
                      <a:schemeClr val="accent2">
                        <a:lumMod val="40000"/>
                        <a:lumOff val="60000"/>
                      </a:schemeClr>
                    </a:solidFill>
                  </a:tcPr>
                </a:tc>
                <a:tc rowSpan="2">
                  <a:txBody>
                    <a:bodyPr/>
                    <a:lstStyle/>
                    <a:p>
                      <a:pPr algn="ctr"/>
                      <a:endParaRPr lang="ru-RU" sz="1800" b="1" kern="1200" dirty="0" smtClean="0">
                        <a:solidFill>
                          <a:schemeClr val="dk1"/>
                        </a:solidFill>
                        <a:latin typeface="+mn-lt"/>
                        <a:ea typeface="+mn-ea"/>
                        <a:cs typeface="+mn-cs"/>
                      </a:endParaRPr>
                    </a:p>
                    <a:p>
                      <a:pPr algn="ctr"/>
                      <a:endParaRPr lang="ru-RU" sz="1800" b="1" kern="1200" dirty="0" smtClean="0">
                        <a:solidFill>
                          <a:schemeClr val="dk1"/>
                        </a:solidFill>
                        <a:latin typeface="+mn-lt"/>
                        <a:ea typeface="+mn-ea"/>
                        <a:cs typeface="+mn-cs"/>
                      </a:endParaRPr>
                    </a:p>
                    <a:p>
                      <a:pPr algn="ctr"/>
                      <a:endParaRPr lang="ru-RU" sz="1800" b="1" kern="1200" dirty="0" smtClean="0">
                        <a:solidFill>
                          <a:schemeClr val="dk1"/>
                        </a:solidFill>
                        <a:latin typeface="+mn-lt"/>
                        <a:ea typeface="+mn-ea"/>
                        <a:cs typeface="+mn-cs"/>
                      </a:endParaRPr>
                    </a:p>
                    <a:p>
                      <a:pPr algn="ctr"/>
                      <a:r>
                        <a:rPr lang="ru-RU" sz="1800" b="1" kern="1200" dirty="0" smtClean="0">
                          <a:solidFill>
                            <a:schemeClr val="dk1"/>
                          </a:solidFill>
                          <a:latin typeface="+mn-lt"/>
                          <a:ea typeface="+mn-ea"/>
                          <a:cs typeface="+mn-cs"/>
                        </a:rPr>
                        <a:t>Муниципальная программа  Роговского сельского поселения «Защита населения и территории от чрезвычайных ситуаций, обеспечение пожарной безопасности и безопасности людей на водных объектах» </a:t>
                      </a:r>
                    </a:p>
                    <a:p>
                      <a:pPr algn="ctr"/>
                      <a:r>
                        <a:rPr lang="ru-RU" sz="1800" b="1" kern="1200" dirty="0" smtClean="0">
                          <a:solidFill>
                            <a:schemeClr val="dk1"/>
                          </a:solidFill>
                          <a:latin typeface="+mn-lt"/>
                          <a:ea typeface="+mn-ea"/>
                          <a:cs typeface="+mn-cs"/>
                        </a:rPr>
                        <a:t>12,3 ТЫС. РУБ.</a:t>
                      </a:r>
                      <a:endParaRPr lang="ru-RU" dirty="0"/>
                    </a:p>
                  </a:txBody>
                  <a:tcPr>
                    <a:solidFill>
                      <a:schemeClr val="bg2">
                        <a:lumMod val="50000"/>
                      </a:schemeClr>
                    </a:solidFill>
                  </a:tcPr>
                </a:tc>
              </a:tr>
              <a:tr h="2162996">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«Муниципальная политика»</a:t>
                      </a:r>
                    </a:p>
                    <a:p>
                      <a:pPr algn="ctr"/>
                      <a:r>
                        <a:rPr lang="ru-RU" sz="1800" b="1" kern="1200" dirty="0" smtClean="0">
                          <a:solidFill>
                            <a:schemeClr val="dk1"/>
                          </a:solidFill>
                          <a:latin typeface="+mn-lt"/>
                          <a:ea typeface="+mn-ea"/>
                          <a:cs typeface="+mn-cs"/>
                        </a:rPr>
                        <a:t>4,0 ТЫС. РУБ.</a:t>
                      </a:r>
                      <a:endParaRPr lang="ru-RU" dirty="0"/>
                    </a:p>
                  </a:txBody>
                  <a:tcPr>
                    <a:solidFill>
                      <a:schemeClr val="accent2">
                        <a:lumMod val="40000"/>
                        <a:lumOff val="60000"/>
                      </a:schemeClr>
                    </a:solidFill>
                  </a:tcPr>
                </a:tc>
                <a:tc>
                  <a:txBody>
                    <a:bodyPr/>
                    <a:lstStyle/>
                    <a:p>
                      <a:pPr algn="ctr"/>
                      <a:r>
                        <a:rPr lang="ru-RU" sz="1800" b="1" kern="1200" dirty="0" smtClean="0">
                          <a:solidFill>
                            <a:schemeClr val="dk1"/>
                          </a:solidFill>
                          <a:latin typeface="+mn-lt"/>
                          <a:ea typeface="+mn-ea"/>
                          <a:cs typeface="+mn-cs"/>
                        </a:rPr>
                        <a:t>Муниципальная программа Роговского сельского поселения «</a:t>
                      </a:r>
                      <a:r>
                        <a:rPr lang="ru-RU" sz="1800" b="1" kern="1200" dirty="0" err="1" smtClean="0">
                          <a:solidFill>
                            <a:schemeClr val="dk1"/>
                          </a:solidFill>
                          <a:latin typeface="+mn-lt"/>
                          <a:ea typeface="+mn-ea"/>
                          <a:cs typeface="+mn-cs"/>
                        </a:rPr>
                        <a:t>Энергоэффективность</a:t>
                      </a:r>
                      <a:r>
                        <a:rPr lang="ru-RU" sz="1800" b="1" kern="1200" dirty="0" smtClean="0">
                          <a:solidFill>
                            <a:schemeClr val="dk1"/>
                          </a:solidFill>
                          <a:latin typeface="+mn-lt"/>
                          <a:ea typeface="+mn-ea"/>
                          <a:cs typeface="+mn-cs"/>
                        </a:rPr>
                        <a:t> и развитие энергетики»</a:t>
                      </a:r>
                    </a:p>
                    <a:p>
                      <a:pPr algn="ctr"/>
                      <a:r>
                        <a:rPr lang="ru-RU" sz="1800" b="1" kern="1200" dirty="0" smtClean="0">
                          <a:solidFill>
                            <a:schemeClr val="dk1"/>
                          </a:solidFill>
                          <a:latin typeface="+mn-lt"/>
                          <a:ea typeface="+mn-ea"/>
                          <a:cs typeface="+mn-cs"/>
                        </a:rPr>
                        <a:t>30,0 ТЫС. РУБ.</a:t>
                      </a:r>
                      <a:endParaRPr lang="ru-RU" dirty="0"/>
                    </a:p>
                  </a:txBody>
                  <a:tcPr>
                    <a:solidFill>
                      <a:schemeClr val="accent1">
                        <a:lumMod val="60000"/>
                        <a:lumOff val="40000"/>
                      </a:schemeClr>
                    </a:solidFill>
                  </a:tcPr>
                </a:tc>
                <a:tc vMerge="1">
                  <a:txBody>
                    <a:bodyPr/>
                    <a:lstStyle/>
                    <a:p>
                      <a:pPr algn="ctr"/>
                      <a:endParaRPr lang="ru-RU" dirty="0"/>
                    </a:p>
                  </a:txBody>
                  <a:tcPr>
                    <a:solidFill>
                      <a:schemeClr val="accent1">
                        <a:lumMod val="40000"/>
                        <a:lumOff val="60000"/>
                      </a:schemeClr>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solidFill>
                <a:schemeClr val="tx2"/>
              </a:solidFill>
            </a:endParaRPr>
          </a:p>
        </p:txBody>
      </p:sp>
      <p:graphicFrame>
        <p:nvGraphicFramePr>
          <p:cNvPr id="4" name="Содержимое 3"/>
          <p:cNvGraphicFramePr>
            <a:graphicFrameLocks noGrp="1"/>
          </p:cNvGraphicFramePr>
          <p:nvPr>
            <p:ph idx="1"/>
          </p:nvPr>
        </p:nvGraphicFramePr>
        <p:xfrm>
          <a:off x="457200" y="908720"/>
          <a:ext cx="8229600" cy="52174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107504" y="1052736"/>
          <a:ext cx="8712968" cy="56166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5" name="Содержимое 4"/>
          <p:cNvGraphicFramePr>
            <a:graphicFrameLocks noGrp="1"/>
          </p:cNvGraphicFramePr>
          <p:nvPr>
            <p:ph idx="1"/>
          </p:nvPr>
        </p:nvGraphicFramePr>
        <p:xfrm>
          <a:off x="457200" y="1124744"/>
          <a:ext cx="8229600" cy="5001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6"/>
            <a:ext cx="8229600" cy="288032"/>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ОСНОВНЫЕ ХАРАКТЕРИСТИКИ  ПРОЕКТА БЮДЖЕТА РОГОВСКОГО СЕЛЬСКОГО ПОСЕЛЕНИЯ ЕГОРЛЫКСКОГО РАЙОНА НА 2017 ГОД И НА ПЛАНОВЫЙ ПЕРИОД </a:t>
            </a:r>
            <a:br>
              <a:rPr lang="ru-RU" sz="2000" b="1" dirty="0" smtClean="0"/>
            </a:br>
            <a:r>
              <a:rPr lang="ru-RU" sz="2000" b="1" dirty="0" smtClean="0"/>
              <a:t>2018 И 2019 ГОДОВ</a:t>
            </a:r>
            <a:r>
              <a:rPr lang="ru-RU" sz="2000" dirty="0">
                <a:solidFill>
                  <a:schemeClr val="tx2"/>
                </a:solidFill>
              </a:rPr>
              <a:t/>
            </a:r>
            <a:br>
              <a:rPr lang="ru-RU" sz="2000" dirty="0">
                <a:solidFill>
                  <a:schemeClr val="tx2"/>
                </a:solidFill>
              </a:rPr>
            </a:br>
            <a:r>
              <a:rPr lang="ru-RU" sz="2000" dirty="0" smtClean="0">
                <a:solidFill>
                  <a:schemeClr val="tx2"/>
                </a:solidFill>
              </a:rPr>
              <a:t/>
            </a:r>
            <a:br>
              <a:rPr lang="ru-RU" sz="2000" dirty="0" smtClean="0">
                <a:solidFill>
                  <a:schemeClr val="tx2"/>
                </a:solidFill>
              </a:rPr>
            </a:br>
            <a:endParaRPr lang="ru-RU" sz="2000" dirty="0"/>
          </a:p>
        </p:txBody>
      </p:sp>
      <p:graphicFrame>
        <p:nvGraphicFramePr>
          <p:cNvPr id="4" name="Содержимое 3"/>
          <p:cNvGraphicFramePr>
            <a:graphicFrameLocks noGrp="1"/>
          </p:cNvGraphicFramePr>
          <p:nvPr>
            <p:ph idx="1"/>
          </p:nvPr>
        </p:nvGraphicFramePr>
        <p:xfrm>
          <a:off x="251520" y="1556791"/>
          <a:ext cx="8640960" cy="4956001"/>
        </p:xfrm>
        <a:graphic>
          <a:graphicData uri="http://schemas.openxmlformats.org/drawingml/2006/table">
            <a:tbl>
              <a:tblPr firstRow="1" bandRow="1">
                <a:tableStyleId>{5C22544A-7EE6-4342-B048-85BDC9FD1C3A}</a:tableStyleId>
              </a:tblPr>
              <a:tblGrid>
                <a:gridCol w="1440160"/>
                <a:gridCol w="1296144"/>
                <a:gridCol w="864096"/>
                <a:gridCol w="1152128"/>
                <a:gridCol w="1008112"/>
                <a:gridCol w="1080120"/>
                <a:gridCol w="720080"/>
                <a:gridCol w="1080120"/>
              </a:tblGrid>
              <a:tr h="536973">
                <a:tc rowSpan="2">
                  <a:txBody>
                    <a:bodyPr/>
                    <a:lstStyle/>
                    <a:p>
                      <a:pPr indent="-68580" algn="ctr">
                        <a:lnSpc>
                          <a:spcPct val="150000"/>
                        </a:lnSpc>
                        <a:spcAft>
                          <a:spcPts val="0"/>
                        </a:spcAft>
                      </a:pPr>
                      <a:r>
                        <a:rPr lang="ru-RU" sz="1200" b="1" dirty="0">
                          <a:latin typeface="Times New Roman"/>
                          <a:ea typeface="Times New Roman"/>
                          <a:cs typeface="Times New Roman"/>
                        </a:rPr>
                        <a:t>Показатель</a:t>
                      </a:r>
                      <a:endParaRPr lang="ru-RU" sz="1000" dirty="0">
                        <a:latin typeface="Arial"/>
                        <a:ea typeface="Times New Roman"/>
                        <a:cs typeface="Times New Roman"/>
                      </a:endParaRPr>
                    </a:p>
                  </a:txBody>
                  <a:tcPr marL="68580" marR="68580" marT="0" marB="0"/>
                </a:tc>
                <a:tc>
                  <a:txBody>
                    <a:bodyPr/>
                    <a:lstStyle/>
                    <a:p>
                      <a:pPr indent="457200" algn="ctr">
                        <a:lnSpc>
                          <a:spcPct val="150000"/>
                        </a:lnSpc>
                        <a:spcAft>
                          <a:spcPts val="0"/>
                        </a:spcAft>
                      </a:pPr>
                      <a:r>
                        <a:rPr lang="ru-RU" sz="1200" b="1" dirty="0">
                          <a:latin typeface="Times New Roman"/>
                          <a:ea typeface="Times New Roman"/>
                          <a:cs typeface="Times New Roman"/>
                        </a:rPr>
                        <a:t>2016 год</a:t>
                      </a:r>
                      <a:endParaRPr lang="ru-RU" sz="1000" dirty="0">
                        <a:latin typeface="Arial"/>
                        <a:ea typeface="Times New Roman"/>
                        <a:cs typeface="Times New Roman"/>
                      </a:endParaRPr>
                    </a:p>
                  </a:txBody>
                  <a:tcPr marL="68580" marR="68580" marT="0" marB="0"/>
                </a:tc>
                <a:tc gridSpan="6">
                  <a:txBody>
                    <a:bodyPr/>
                    <a:lstStyle/>
                    <a:p>
                      <a:pPr indent="457200" algn="ctr">
                        <a:lnSpc>
                          <a:spcPct val="115000"/>
                        </a:lnSpc>
                        <a:spcAft>
                          <a:spcPts val="0"/>
                        </a:spcAft>
                      </a:pPr>
                      <a:r>
                        <a:rPr lang="ru-RU" sz="1200" b="1" dirty="0">
                          <a:latin typeface="Times New Roman"/>
                          <a:ea typeface="Times New Roman"/>
                          <a:cs typeface="Times New Roman"/>
                        </a:rPr>
                        <a:t>Проект </a:t>
                      </a:r>
                      <a:r>
                        <a:rPr lang="ru-RU" sz="1200" b="1" dirty="0" smtClean="0">
                          <a:latin typeface="Times New Roman"/>
                          <a:ea typeface="Times New Roman"/>
                          <a:cs typeface="Times New Roman"/>
                        </a:rPr>
                        <a:t> решения</a:t>
                      </a:r>
                      <a:endParaRPr lang="ru-RU" sz="1000" dirty="0">
                        <a:latin typeface="Arial"/>
                        <a:ea typeface="Times New Roman"/>
                        <a:cs typeface="Times New Roman"/>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878573">
                <a:tc vMerge="1">
                  <a:txBody>
                    <a:bodyPr/>
                    <a:lstStyle/>
                    <a:p>
                      <a:endParaRPr lang="ru-RU"/>
                    </a:p>
                  </a:txBody>
                  <a:tcPr/>
                </a:tc>
                <a:tc>
                  <a:txBody>
                    <a:bodyPr/>
                    <a:lstStyle/>
                    <a:p>
                      <a:pPr indent="0" algn="ctr">
                        <a:lnSpc>
                          <a:spcPct val="100000"/>
                        </a:lnSpc>
                        <a:spcAft>
                          <a:spcPts val="0"/>
                        </a:spcAft>
                      </a:pPr>
                      <a:r>
                        <a:rPr lang="ru-RU" sz="1200" dirty="0">
                          <a:latin typeface="Times New Roman"/>
                          <a:ea typeface="Times New Roman"/>
                          <a:cs typeface="Times New Roman"/>
                        </a:rPr>
                        <a:t>Решение  от 29.12.2015        </a:t>
                      </a:r>
                      <a:endParaRPr lang="ru-RU" sz="1200" dirty="0" smtClean="0">
                        <a:latin typeface="Times New Roman"/>
                        <a:ea typeface="Times New Roman"/>
                        <a:cs typeface="Times New Roman"/>
                      </a:endParaRPr>
                    </a:p>
                    <a:p>
                      <a:pPr indent="0" algn="ctr">
                        <a:lnSpc>
                          <a:spcPct val="100000"/>
                        </a:lnSpc>
                        <a:spcAft>
                          <a:spcPts val="0"/>
                        </a:spcAft>
                      </a:pPr>
                      <a:r>
                        <a:rPr lang="ru-RU" sz="1200" dirty="0" smtClean="0">
                          <a:latin typeface="Times New Roman"/>
                          <a:ea typeface="Times New Roman"/>
                          <a:cs typeface="Times New Roman"/>
                        </a:rPr>
                        <a:t> </a:t>
                      </a:r>
                      <a:r>
                        <a:rPr lang="ru-RU" sz="1200" dirty="0">
                          <a:latin typeface="Times New Roman"/>
                          <a:ea typeface="Times New Roman"/>
                          <a:cs typeface="Times New Roman"/>
                        </a:rPr>
                        <a:t>№ 30</a:t>
                      </a:r>
                      <a:endParaRPr lang="ru-RU" sz="1000" dirty="0">
                        <a:latin typeface="Arial"/>
                        <a:ea typeface="Times New Roman"/>
                        <a:cs typeface="Times New Roman"/>
                      </a:endParaRPr>
                    </a:p>
                    <a:p>
                      <a:pPr indent="0" algn="ctr">
                        <a:lnSpc>
                          <a:spcPct val="100000"/>
                        </a:lnSpc>
                        <a:spcAft>
                          <a:spcPts val="0"/>
                        </a:spcAft>
                      </a:pPr>
                      <a:r>
                        <a:rPr lang="ru-RU" sz="1200" dirty="0">
                          <a:latin typeface="Times New Roman"/>
                          <a:ea typeface="Times New Roman"/>
                          <a:cs typeface="Times New Roman"/>
                        </a:rPr>
                        <a:t>(первоначально утвержденное)</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2017</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Темп роста</a:t>
                      </a:r>
                      <a:endParaRPr lang="ru-RU" sz="1000" dirty="0">
                        <a:latin typeface="Arial"/>
                        <a:ea typeface="Times New Roman"/>
                        <a:cs typeface="Times New Roman"/>
                      </a:endParaRPr>
                    </a:p>
                    <a:p>
                      <a:pPr indent="0" algn="ctr">
                        <a:lnSpc>
                          <a:spcPct val="100000"/>
                        </a:lnSpc>
                        <a:spcAft>
                          <a:spcPts val="0"/>
                        </a:spcAft>
                      </a:pPr>
                      <a:r>
                        <a:rPr lang="ru-RU" sz="1200" b="1" dirty="0">
                          <a:latin typeface="Times New Roman"/>
                          <a:ea typeface="Times New Roman"/>
                          <a:cs typeface="Times New Roman"/>
                        </a:rPr>
                        <a:t> к 2016, (%)</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2018</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Темп роста к 2017, (%)</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2019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Темп роста к 2018, (%)</a:t>
                      </a:r>
                      <a:endParaRPr lang="ru-RU" sz="1000" dirty="0">
                        <a:latin typeface="Arial"/>
                        <a:ea typeface="Times New Roman"/>
                        <a:cs typeface="Times New Roman"/>
                      </a:endParaRPr>
                    </a:p>
                  </a:txBody>
                  <a:tcPr marL="68580" marR="68580" marT="0" marB="0"/>
                </a:tc>
              </a:tr>
              <a:tr h="386058">
                <a:tc>
                  <a:txBody>
                    <a:bodyPr/>
                    <a:lstStyle/>
                    <a:p>
                      <a:pPr algn="l">
                        <a:lnSpc>
                          <a:spcPct val="115000"/>
                        </a:lnSpc>
                        <a:spcAft>
                          <a:spcPts val="0"/>
                        </a:spcAft>
                      </a:pPr>
                      <a:r>
                        <a:rPr lang="en-US" sz="1200" b="1" dirty="0">
                          <a:latin typeface="Times New Roman"/>
                          <a:ea typeface="Times New Roman"/>
                        </a:rPr>
                        <a:t>I</a:t>
                      </a:r>
                      <a:r>
                        <a:rPr lang="ru-RU" sz="1200" b="1" dirty="0">
                          <a:latin typeface="Times New Roman"/>
                          <a:ea typeface="Times New Roman"/>
                        </a:rPr>
                        <a:t>. </a:t>
                      </a:r>
                      <a:r>
                        <a:rPr lang="ru-RU" sz="1200" b="1" dirty="0" smtClean="0">
                          <a:latin typeface="Times New Roman"/>
                          <a:ea typeface="Times New Roman"/>
                        </a:rPr>
                        <a:t>Доходы,</a:t>
                      </a:r>
                      <a:r>
                        <a:rPr lang="ru-RU" sz="1200" b="1" baseline="0" dirty="0" smtClean="0">
                          <a:latin typeface="Times New Roman"/>
                          <a:ea typeface="Times New Roman"/>
                        </a:rPr>
                        <a:t> </a:t>
                      </a:r>
                      <a:r>
                        <a:rPr lang="ru-RU" sz="1200" b="1" dirty="0" smtClean="0">
                          <a:latin typeface="Times New Roman"/>
                          <a:ea typeface="Times New Roman"/>
                        </a:rPr>
                        <a:t>всего</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10835,5</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8005,6</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73,9 </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7758,9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96,9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7682,2</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200" b="1" dirty="0" smtClean="0">
                        <a:latin typeface="Times New Roman"/>
                        <a:ea typeface="Times New Roman"/>
                        <a:cs typeface="Times New Roman"/>
                      </a:endParaRPr>
                    </a:p>
                    <a:p>
                      <a:pPr indent="0" algn="ctr">
                        <a:lnSpc>
                          <a:spcPct val="100000"/>
                        </a:lnSpc>
                        <a:spcAft>
                          <a:spcPts val="0"/>
                        </a:spcAft>
                      </a:pPr>
                      <a:r>
                        <a:rPr lang="ru-RU" sz="1200" b="1" dirty="0" smtClean="0">
                          <a:latin typeface="Times New Roman"/>
                          <a:ea typeface="Times New Roman"/>
                          <a:cs typeface="Times New Roman"/>
                        </a:rPr>
                        <a:t>99,0</a:t>
                      </a:r>
                      <a:endParaRPr lang="ru-RU" sz="1000" dirty="0">
                        <a:latin typeface="Arial"/>
                        <a:ea typeface="Times New Roman"/>
                        <a:cs typeface="Times New Roman"/>
                      </a:endParaRPr>
                    </a:p>
                  </a:txBody>
                  <a:tcPr marL="68580" marR="68580" marT="0" marB="0"/>
                </a:tc>
              </a:tr>
              <a:tr h="193029">
                <a:tc>
                  <a:txBody>
                    <a:bodyPr/>
                    <a:lstStyle/>
                    <a:p>
                      <a:pPr algn="l">
                        <a:lnSpc>
                          <a:spcPct val="115000"/>
                        </a:lnSpc>
                        <a:spcAft>
                          <a:spcPts val="0"/>
                        </a:spcAft>
                      </a:pPr>
                      <a:r>
                        <a:rPr lang="ru-RU" sz="1200" dirty="0">
                          <a:latin typeface="Times New Roman"/>
                          <a:ea typeface="Times New Roman"/>
                        </a:rPr>
                        <a:t>из них:</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endParaRPr lang="ru-RU" sz="1000">
                        <a:latin typeface="Arial"/>
                        <a:ea typeface="Times New Roman"/>
                        <a:cs typeface="Times New Roman"/>
                      </a:endParaRPr>
                    </a:p>
                  </a:txBody>
                  <a:tcPr marL="68580" marR="68580" marT="0" marB="0"/>
                </a:tc>
              </a:tr>
              <a:tr h="563775">
                <a:tc>
                  <a:txBody>
                    <a:bodyPr/>
                    <a:lstStyle/>
                    <a:p>
                      <a:pPr algn="ctr">
                        <a:lnSpc>
                          <a:spcPct val="115000"/>
                        </a:lnSpc>
                        <a:spcAft>
                          <a:spcPts val="0"/>
                        </a:spcAft>
                      </a:pPr>
                      <a:r>
                        <a:rPr lang="ru-RU" sz="1200" dirty="0">
                          <a:latin typeface="Times New Roman"/>
                          <a:ea typeface="Times New Roman"/>
                        </a:rPr>
                        <a:t>налоговые и неналоговые доходы</a:t>
                      </a:r>
                      <a:endParaRPr lang="ru-RU" sz="1400" dirty="0">
                        <a:latin typeface="Times New Roman"/>
                        <a:ea typeface="Times New Roman"/>
                      </a:endParaRPr>
                    </a:p>
                  </a:txBody>
                  <a:tcPr marL="68580" marR="68580" marT="0" marB="0" anchor="b"/>
                </a:tc>
                <a:tc>
                  <a:txBody>
                    <a:bodyPr/>
                    <a:lstStyle/>
                    <a:p>
                      <a:pPr indent="0" algn="ctr">
                        <a:lnSpc>
                          <a:spcPct val="100000"/>
                        </a:lnSpc>
                        <a:spcAft>
                          <a:spcPts val="0"/>
                        </a:spcAft>
                      </a:pPr>
                      <a:r>
                        <a:rPr lang="ru-RU" sz="1200" dirty="0">
                          <a:latin typeface="Times New Roman"/>
                          <a:ea typeface="Times New Roman"/>
                          <a:cs typeface="Times New Roman"/>
                        </a:rPr>
                        <a:t>6625,2</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6585,7</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a:latin typeface="Times New Roman"/>
                          <a:ea typeface="Times New Roman"/>
                          <a:cs typeface="Times New Roman"/>
                        </a:rPr>
                        <a:t>99,4</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a:latin typeface="Times New Roman"/>
                          <a:ea typeface="Times New Roman"/>
                          <a:cs typeface="Times New Roman"/>
                        </a:rPr>
                        <a:t>6666,4</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101,2</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6832,2</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102,5</a:t>
                      </a:r>
                      <a:endParaRPr lang="ru-RU" sz="1000">
                        <a:latin typeface="Arial"/>
                        <a:ea typeface="Times New Roman"/>
                        <a:cs typeface="Times New Roman"/>
                      </a:endParaRPr>
                    </a:p>
                  </a:txBody>
                  <a:tcPr marL="68580" marR="68580" marT="0" marB="0"/>
                </a:tc>
              </a:tr>
              <a:tr h="424475">
                <a:tc>
                  <a:txBody>
                    <a:bodyPr/>
                    <a:lstStyle/>
                    <a:p>
                      <a:pPr algn="ctr">
                        <a:lnSpc>
                          <a:spcPct val="115000"/>
                        </a:lnSpc>
                        <a:spcAft>
                          <a:spcPts val="0"/>
                        </a:spcAft>
                      </a:pPr>
                      <a:r>
                        <a:rPr lang="ru-RU" sz="1200" dirty="0">
                          <a:latin typeface="Times New Roman"/>
                          <a:ea typeface="Times New Roman"/>
                        </a:rPr>
                        <a:t>безвозмездные поступления </a:t>
                      </a:r>
                      <a:endParaRPr lang="ru-RU" sz="1400" dirty="0">
                        <a:latin typeface="Times New Roman"/>
                        <a:ea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4210,3</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1419,9</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33,7</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a:latin typeface="Times New Roman"/>
                          <a:ea typeface="Times New Roman"/>
                          <a:cs typeface="Times New Roman"/>
                        </a:rPr>
                        <a:t>1092,5</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dirty="0">
                          <a:latin typeface="Times New Roman"/>
                          <a:ea typeface="Times New Roman"/>
                          <a:cs typeface="Times New Roman"/>
                        </a:rPr>
                        <a:t>76,9</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850,0</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a:latin typeface="Times New Roman"/>
                          <a:ea typeface="Times New Roman"/>
                          <a:cs typeface="Times New Roman"/>
                        </a:rPr>
                        <a:t>77,8</a:t>
                      </a:r>
                      <a:endParaRPr lang="ru-RU" sz="1000">
                        <a:latin typeface="Arial"/>
                        <a:ea typeface="Times New Roman"/>
                        <a:cs typeface="Times New Roman"/>
                      </a:endParaRPr>
                    </a:p>
                  </a:txBody>
                  <a:tcPr marL="68580" marR="68580" marT="0" marB="0"/>
                </a:tc>
              </a:tr>
              <a:tr h="411679">
                <a:tc>
                  <a:txBody>
                    <a:bodyPr/>
                    <a:lstStyle/>
                    <a:p>
                      <a:pPr algn="l">
                        <a:lnSpc>
                          <a:spcPct val="115000"/>
                        </a:lnSpc>
                        <a:spcAft>
                          <a:spcPts val="0"/>
                        </a:spcAft>
                      </a:pPr>
                      <a:r>
                        <a:rPr lang="en-US" sz="1200" b="1">
                          <a:latin typeface="Times New Roman"/>
                          <a:ea typeface="Times New Roman"/>
                        </a:rPr>
                        <a:t>II</a:t>
                      </a:r>
                      <a:r>
                        <a:rPr lang="ru-RU" sz="1200" b="1">
                          <a:latin typeface="Times New Roman"/>
                          <a:ea typeface="Times New Roman"/>
                        </a:rPr>
                        <a:t>. Расходы, всего</a:t>
                      </a:r>
                      <a:endParaRPr lang="ru-RU" sz="1400">
                        <a:latin typeface="Times New Roman"/>
                        <a:ea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10948,7</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8580,9</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a:latin typeface="Times New Roman"/>
                          <a:ea typeface="Times New Roman"/>
                          <a:cs typeface="Times New Roman"/>
                        </a:rPr>
                        <a:t>78,4</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a:latin typeface="Times New Roman"/>
                          <a:ea typeface="Times New Roman"/>
                          <a:cs typeface="Times New Roman"/>
                        </a:rPr>
                        <a:t>8328,7</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97,1</a:t>
                      </a:r>
                      <a:endParaRPr lang="ru-RU" sz="1000" dirty="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a:latin typeface="Times New Roman"/>
                          <a:ea typeface="Times New Roman"/>
                          <a:cs typeface="Times New Roman"/>
                        </a:rPr>
                        <a:t>8280,5</a:t>
                      </a:r>
                      <a:endParaRPr lang="ru-RU" sz="1000">
                        <a:latin typeface="Arial"/>
                        <a:ea typeface="Times New Roman"/>
                        <a:cs typeface="Times New Roman"/>
                      </a:endParaRPr>
                    </a:p>
                  </a:txBody>
                  <a:tcPr marL="68580" marR="68580" marT="0" marB="0"/>
                </a:tc>
                <a:tc>
                  <a:txBody>
                    <a:bodyPr/>
                    <a:lstStyle/>
                    <a:p>
                      <a:pPr indent="0" algn="ctr">
                        <a:lnSpc>
                          <a:spcPct val="100000"/>
                        </a:lnSpc>
                        <a:spcAft>
                          <a:spcPts val="0"/>
                        </a:spcAft>
                      </a:pPr>
                      <a:r>
                        <a:rPr lang="ru-RU" sz="1200" b="1">
                          <a:latin typeface="Times New Roman"/>
                          <a:ea typeface="Times New Roman"/>
                          <a:cs typeface="Times New Roman"/>
                        </a:rPr>
                        <a:t>99,4</a:t>
                      </a:r>
                      <a:endParaRPr lang="ru-RU" sz="1000">
                        <a:latin typeface="Arial"/>
                        <a:ea typeface="Times New Roman"/>
                        <a:cs typeface="Times New Roman"/>
                      </a:endParaRPr>
                    </a:p>
                  </a:txBody>
                  <a:tcPr marL="68580" marR="68580" marT="0" marB="0"/>
                </a:tc>
              </a:tr>
              <a:tr h="617810">
                <a:tc>
                  <a:txBody>
                    <a:bodyPr/>
                    <a:lstStyle/>
                    <a:p>
                      <a:pPr algn="l">
                        <a:lnSpc>
                          <a:spcPct val="115000"/>
                        </a:lnSpc>
                        <a:spcAft>
                          <a:spcPts val="0"/>
                        </a:spcAft>
                      </a:pPr>
                      <a:r>
                        <a:rPr lang="en-US" sz="1200" b="1">
                          <a:latin typeface="Times New Roman"/>
                          <a:ea typeface="Times New Roman"/>
                        </a:rPr>
                        <a:t>III</a:t>
                      </a:r>
                      <a:r>
                        <a:rPr lang="ru-RU" sz="1200" b="1">
                          <a:latin typeface="Times New Roman"/>
                          <a:ea typeface="Times New Roman"/>
                        </a:rPr>
                        <a:t>. Дефицит </a:t>
                      </a:r>
                      <a:endParaRPr lang="ru-RU" sz="1400">
                        <a:latin typeface="Times New Roman"/>
                        <a:ea typeface="Times New Roman"/>
                      </a:endParaRPr>
                    </a:p>
                    <a:p>
                      <a:pPr algn="l">
                        <a:lnSpc>
                          <a:spcPct val="115000"/>
                        </a:lnSpc>
                        <a:spcAft>
                          <a:spcPts val="0"/>
                        </a:spcAft>
                      </a:pPr>
                      <a:r>
                        <a:rPr lang="ru-RU" sz="1200" b="1">
                          <a:latin typeface="Times New Roman"/>
                          <a:ea typeface="Times New Roman"/>
                        </a:rPr>
                        <a:t>(-), профицит (+),</a:t>
                      </a:r>
                      <a:endParaRPr lang="ru-RU" sz="1400">
                        <a:latin typeface="Times New Roman"/>
                        <a:ea typeface="Times New Roman"/>
                      </a:endParaRPr>
                    </a:p>
                  </a:txBody>
                  <a:tcPr marL="68580" marR="68580" marT="0" marB="0"/>
                </a:tc>
                <a:tc>
                  <a:txBody>
                    <a:bodyPr/>
                    <a:lstStyle/>
                    <a:p>
                      <a:pPr indent="0" algn="ctr">
                        <a:lnSpc>
                          <a:spcPct val="100000"/>
                        </a:lnSpc>
                        <a:spcAft>
                          <a:spcPts val="0"/>
                        </a:spcAft>
                      </a:pPr>
                      <a:r>
                        <a:rPr lang="ru-RU" sz="1200" b="1">
                          <a:latin typeface="Times New Roman"/>
                          <a:ea typeface="Times New Roman"/>
                          <a:cs typeface="Times New Roman"/>
                        </a:rPr>
                        <a:t>-113,2</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-575,3</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a:latin typeface="Times New Roman"/>
                          <a:ea typeface="Times New Roman"/>
                        </a:rPr>
                        <a:t>-</a:t>
                      </a:r>
                      <a:endParaRPr lang="ru-RU" sz="1400">
                        <a:latin typeface="Times New Roman"/>
                        <a:ea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-569,8</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dirty="0">
                          <a:latin typeface="Times New Roman"/>
                          <a:ea typeface="Times New Roman"/>
                          <a:cs typeface="Times New Roman"/>
                        </a:rPr>
                        <a:t>-</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dirty="0">
                          <a:latin typeface="Times New Roman"/>
                          <a:ea typeface="Times New Roman"/>
                          <a:cs typeface="Times New Roman"/>
                        </a:rPr>
                        <a:t>-598,3</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a:latin typeface="Times New Roman"/>
                          <a:ea typeface="Times New Roman"/>
                          <a:cs typeface="Times New Roman"/>
                        </a:rPr>
                        <a:t>-</a:t>
                      </a:r>
                      <a:endParaRPr lang="ru-RU" sz="1000">
                        <a:latin typeface="Arial"/>
                        <a:ea typeface="Times New Roman"/>
                        <a:cs typeface="Times New Roman"/>
                      </a:endParaRPr>
                    </a:p>
                  </a:txBody>
                  <a:tcPr marL="68580" marR="68580" marT="0" marB="0" anchor="ctr"/>
                </a:tc>
              </a:tr>
              <a:tr h="823358">
                <a:tc>
                  <a:txBody>
                    <a:bodyPr/>
                    <a:lstStyle/>
                    <a:p>
                      <a:pPr algn="l">
                        <a:lnSpc>
                          <a:spcPct val="115000"/>
                        </a:lnSpc>
                        <a:spcAft>
                          <a:spcPts val="0"/>
                        </a:spcAft>
                      </a:pPr>
                      <a:r>
                        <a:rPr lang="ru-RU" sz="1200" b="1">
                          <a:latin typeface="Times New Roman"/>
                          <a:ea typeface="Times New Roman"/>
                        </a:rPr>
                        <a:t>в % к объему собственных доходов</a:t>
                      </a:r>
                      <a:endParaRPr lang="ru-RU" sz="1400">
                        <a:latin typeface="Times New Roman"/>
                        <a:ea typeface="Times New Roman"/>
                      </a:endParaRPr>
                    </a:p>
                  </a:txBody>
                  <a:tcPr marL="68580" marR="68580" marT="0" marB="0"/>
                </a:tc>
                <a:tc>
                  <a:txBody>
                    <a:bodyPr/>
                    <a:lstStyle/>
                    <a:p>
                      <a:pPr indent="0" algn="ctr">
                        <a:lnSpc>
                          <a:spcPct val="100000"/>
                        </a:lnSpc>
                        <a:spcAft>
                          <a:spcPts val="0"/>
                        </a:spcAft>
                      </a:pPr>
                      <a:r>
                        <a:rPr lang="ru-RU" sz="1200" b="1" dirty="0">
                          <a:latin typeface="Times New Roman"/>
                          <a:ea typeface="Times New Roman"/>
                          <a:cs typeface="Times New Roman"/>
                        </a:rPr>
                        <a:t>1,7%</a:t>
                      </a:r>
                      <a:endParaRPr lang="ru-RU" sz="1000" dirty="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8,7%</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a:latin typeface="Times New Roman"/>
                          <a:ea typeface="Times New Roman"/>
                        </a:rPr>
                        <a:t>-</a:t>
                      </a:r>
                      <a:endParaRPr lang="ru-RU" sz="1400">
                        <a:latin typeface="Times New Roman"/>
                        <a:ea typeface="Times New Roman"/>
                      </a:endParaRPr>
                    </a:p>
                  </a:txBody>
                  <a:tcPr marL="68580" marR="68580" marT="0" marB="0" anchor="ctr"/>
                </a:tc>
                <a:tc>
                  <a:txBody>
                    <a:bodyPr/>
                    <a:lstStyle/>
                    <a:p>
                      <a:pPr indent="0" algn="ctr">
                        <a:lnSpc>
                          <a:spcPct val="100000"/>
                        </a:lnSpc>
                        <a:spcAft>
                          <a:spcPts val="0"/>
                        </a:spcAft>
                      </a:pPr>
                      <a:r>
                        <a:rPr lang="ru-RU" sz="1200" b="1">
                          <a:latin typeface="Times New Roman"/>
                          <a:ea typeface="Times New Roman"/>
                          <a:cs typeface="Times New Roman"/>
                        </a:rPr>
                        <a:t>8,5%</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a:latin typeface="Times New Roman"/>
                          <a:ea typeface="Times New Roman"/>
                          <a:cs typeface="Times New Roman"/>
                        </a:rPr>
                        <a:t>-</a:t>
                      </a:r>
                      <a:endParaRPr lang="ru-RU" sz="1000">
                        <a:latin typeface="Arial"/>
                        <a:ea typeface="Times New Roman"/>
                        <a:cs typeface="Times New Roman"/>
                      </a:endParaRPr>
                    </a:p>
                  </a:txBody>
                  <a:tcPr marL="68580" marR="68580" marT="0" marB="0" anchor="ctr"/>
                </a:tc>
                <a:tc>
                  <a:txBody>
                    <a:bodyPr/>
                    <a:lstStyle/>
                    <a:p>
                      <a:pPr indent="0" algn="ctr">
                        <a:lnSpc>
                          <a:spcPct val="100000"/>
                        </a:lnSpc>
                        <a:spcAft>
                          <a:spcPts val="0"/>
                        </a:spcAft>
                      </a:pPr>
                      <a:r>
                        <a:rPr lang="ru-RU" sz="1200" b="1" dirty="0">
                          <a:latin typeface="Times New Roman"/>
                          <a:ea typeface="Times New Roman"/>
                        </a:rPr>
                        <a:t>8,8%</a:t>
                      </a:r>
                      <a:endParaRPr lang="ru-RU" sz="1400" dirty="0">
                        <a:latin typeface="Times New Roman"/>
                        <a:ea typeface="Times New Roman"/>
                      </a:endParaRPr>
                    </a:p>
                  </a:txBody>
                  <a:tcPr marL="68580" marR="68580" marT="0" marB="0" anchor="ctr"/>
                </a:tc>
                <a:tc>
                  <a:txBody>
                    <a:bodyPr/>
                    <a:lstStyle/>
                    <a:p>
                      <a:pPr indent="0" algn="ctr">
                        <a:lnSpc>
                          <a:spcPct val="100000"/>
                        </a:lnSpc>
                        <a:spcAft>
                          <a:spcPts val="0"/>
                        </a:spcAft>
                      </a:pPr>
                      <a:r>
                        <a:rPr lang="ru-RU" sz="1000" dirty="0">
                          <a:latin typeface="Arial"/>
                          <a:ea typeface="Times New Roman"/>
                          <a:cs typeface="Times New Roman"/>
                        </a:rPr>
                        <a:t>-</a:t>
                      </a:r>
                    </a:p>
                  </a:txBody>
                  <a:tcPr marL="68580" marR="68580" marT="0" marB="0"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sp>
        <p:nvSpPr>
          <p:cNvPr id="3" name="Содержимое 2"/>
          <p:cNvSpPr>
            <a:spLocks noGrp="1"/>
          </p:cNvSpPr>
          <p:nvPr>
            <p:ph idx="1"/>
          </p:nvPr>
        </p:nvSpPr>
        <p:spPr>
          <a:xfrm>
            <a:off x="457200" y="908720"/>
            <a:ext cx="8229600" cy="5217443"/>
          </a:xfrm>
        </p:spPr>
        <p:txBody>
          <a:bodyPr>
            <a:normAutofit/>
          </a:bodyPr>
          <a:lstStyle/>
          <a:p>
            <a:pPr algn="ctr">
              <a:buNone/>
            </a:pPr>
            <a:r>
              <a:rPr lang="ru-RU" sz="2000" b="1" dirty="0" smtClean="0"/>
              <a:t>ДЕФИЦИТ (ПРОФИЦИТ) БЮДЖЕТА ПОСЕЛЕНИЯ И ИСТОЧНИКИ ЕГО ФИНАНСИРОВАНИЯ</a:t>
            </a:r>
          </a:p>
          <a:p>
            <a:pPr algn="ctr">
              <a:buNone/>
            </a:pPr>
            <a:endParaRPr lang="ru-RU" sz="2000" dirty="0"/>
          </a:p>
        </p:txBody>
      </p:sp>
      <p:graphicFrame>
        <p:nvGraphicFramePr>
          <p:cNvPr id="4" name="Таблица 3"/>
          <p:cNvGraphicFramePr>
            <a:graphicFrameLocks noGrp="1"/>
          </p:cNvGraphicFramePr>
          <p:nvPr/>
        </p:nvGraphicFramePr>
        <p:xfrm>
          <a:off x="611561" y="1573019"/>
          <a:ext cx="7992887" cy="4088228"/>
        </p:xfrm>
        <a:graphic>
          <a:graphicData uri="http://schemas.openxmlformats.org/drawingml/2006/table">
            <a:tbl>
              <a:tblPr/>
              <a:tblGrid>
                <a:gridCol w="2442902"/>
                <a:gridCol w="1443496"/>
                <a:gridCol w="1221059"/>
                <a:gridCol w="1442715"/>
                <a:gridCol w="1442715"/>
              </a:tblGrid>
              <a:tr h="718807">
                <a:tc rowSpan="2">
                  <a:txBody>
                    <a:bodyPr/>
                    <a:lstStyle/>
                    <a:p>
                      <a:pPr indent="-68580" algn="ctr">
                        <a:lnSpc>
                          <a:spcPct val="150000"/>
                        </a:lnSpc>
                        <a:spcAft>
                          <a:spcPts val="0"/>
                        </a:spcAft>
                      </a:pPr>
                      <a:r>
                        <a:rPr lang="ru-RU" sz="1200" b="1" dirty="0">
                          <a:latin typeface="Times New Roman"/>
                          <a:ea typeface="Times New Roman"/>
                          <a:cs typeface="Times New Roman"/>
                        </a:rPr>
                        <a:t>Показатель</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dirty="0">
                          <a:latin typeface="Times New Roman"/>
                          <a:ea typeface="Times New Roman"/>
                          <a:cs typeface="Times New Roman"/>
                        </a:rPr>
                        <a:t>2016 год</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a:latin typeface="Times New Roman"/>
                          <a:ea typeface="Times New Roman"/>
                          <a:cs typeface="Times New Roman"/>
                        </a:rPr>
                        <a:t>2017</a:t>
                      </a:r>
                      <a:endParaRPr lang="ru-RU" sz="100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a:latin typeface="Times New Roman"/>
                          <a:ea typeface="Times New Roman"/>
                          <a:cs typeface="Times New Roman"/>
                        </a:rPr>
                        <a:t>2018</a:t>
                      </a:r>
                      <a:endParaRPr lang="ru-RU" sz="100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b="1">
                          <a:latin typeface="Times New Roman"/>
                          <a:ea typeface="Times New Roman"/>
                          <a:cs typeface="Times New Roman"/>
                        </a:rPr>
                        <a:t>2019</a:t>
                      </a:r>
                      <a:endParaRPr lang="ru-RU" sz="100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279">
                <a:tc vMerge="1">
                  <a:txBody>
                    <a:bodyPr/>
                    <a:lstStyle/>
                    <a:p>
                      <a:endParaRPr lang="ru-RU"/>
                    </a:p>
                  </a:txBody>
                  <a:tcPr/>
                </a:tc>
                <a:tc>
                  <a:txBody>
                    <a:bodyPr/>
                    <a:lstStyle/>
                    <a:p>
                      <a:pPr indent="0" algn="ctr">
                        <a:lnSpc>
                          <a:spcPct val="100000"/>
                        </a:lnSpc>
                        <a:spcAft>
                          <a:spcPts val="0"/>
                        </a:spcAft>
                      </a:pPr>
                      <a:r>
                        <a:rPr lang="ru-RU" sz="1200" dirty="0">
                          <a:latin typeface="Times New Roman"/>
                          <a:ea typeface="Times New Roman"/>
                          <a:cs typeface="Times New Roman"/>
                        </a:rPr>
                        <a:t>Решение  от 29.12.2015        </a:t>
                      </a:r>
                      <a:endParaRPr lang="ru-RU" sz="1200" dirty="0" smtClean="0">
                        <a:latin typeface="Times New Roman"/>
                        <a:ea typeface="Times New Roman"/>
                        <a:cs typeface="Times New Roman"/>
                      </a:endParaRPr>
                    </a:p>
                    <a:p>
                      <a:pPr indent="0" algn="ctr">
                        <a:lnSpc>
                          <a:spcPct val="100000"/>
                        </a:lnSpc>
                        <a:spcAft>
                          <a:spcPts val="0"/>
                        </a:spcAft>
                      </a:pPr>
                      <a:r>
                        <a:rPr lang="ru-RU" sz="1200" dirty="0" smtClean="0">
                          <a:latin typeface="Times New Roman"/>
                          <a:ea typeface="Times New Roman"/>
                          <a:cs typeface="Times New Roman"/>
                        </a:rPr>
                        <a:t> </a:t>
                      </a:r>
                      <a:r>
                        <a:rPr lang="ru-RU" sz="1200" dirty="0">
                          <a:latin typeface="Times New Roman"/>
                          <a:ea typeface="Times New Roman"/>
                          <a:cs typeface="Times New Roman"/>
                        </a:rPr>
                        <a:t>№ 30</a:t>
                      </a:r>
                      <a:endParaRPr lang="ru-RU" sz="1000" dirty="0">
                        <a:latin typeface="Arial"/>
                        <a:ea typeface="Times New Roman"/>
                        <a:cs typeface="Times New Roman"/>
                      </a:endParaRPr>
                    </a:p>
                    <a:p>
                      <a:pPr indent="0" algn="ctr">
                        <a:lnSpc>
                          <a:spcPct val="100000"/>
                        </a:lnSpc>
                        <a:spcAft>
                          <a:spcPts val="0"/>
                        </a:spcAft>
                      </a:pPr>
                      <a:r>
                        <a:rPr lang="ru-RU" sz="1200" dirty="0">
                          <a:latin typeface="Times New Roman"/>
                          <a:ea typeface="Times New Roman"/>
                          <a:cs typeface="Times New Roman"/>
                        </a:rPr>
                        <a:t>(первоначально утвержденное)</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ru-RU" sz="1200" dirty="0">
                          <a:latin typeface="Times New Roman"/>
                          <a:ea typeface="Times New Roman"/>
                          <a:cs typeface="Times New Roman"/>
                        </a:rPr>
                        <a:t>Проект</a:t>
                      </a:r>
                      <a:endParaRPr lang="ru-RU" sz="1000" dirty="0">
                        <a:latin typeface="Arial"/>
                        <a:ea typeface="Times New Roman"/>
                        <a:cs typeface="Times New Roman"/>
                      </a:endParaRPr>
                    </a:p>
                  </a:txBody>
                  <a:tcPr marL="67318" marR="6731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898">
                <a:tc>
                  <a:txBody>
                    <a:bodyPr/>
                    <a:lstStyle/>
                    <a:p>
                      <a:pPr algn="ctr">
                        <a:lnSpc>
                          <a:spcPct val="115000"/>
                        </a:lnSpc>
                        <a:spcAft>
                          <a:spcPts val="0"/>
                        </a:spcAft>
                      </a:pPr>
                      <a:r>
                        <a:rPr lang="ru-RU" sz="1200" b="1" dirty="0">
                          <a:latin typeface="Times New Roman"/>
                          <a:ea typeface="Times New Roman"/>
                        </a:rPr>
                        <a:t>Дефицит (</a:t>
                      </a:r>
                      <a:r>
                        <a:rPr lang="ru-RU" sz="1200" b="1" dirty="0" err="1">
                          <a:latin typeface="Times New Roman"/>
                          <a:ea typeface="Times New Roman"/>
                        </a:rPr>
                        <a:t>профицит</a:t>
                      </a:r>
                      <a:r>
                        <a:rPr lang="ru-RU" sz="1200" b="1" dirty="0">
                          <a:latin typeface="Times New Roman"/>
                          <a:ea typeface="Times New Roman"/>
                        </a:rPr>
                        <a:t>), всего</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15000"/>
                        </a:lnSpc>
                        <a:spcAft>
                          <a:spcPts val="0"/>
                        </a:spcAft>
                      </a:pPr>
                      <a:r>
                        <a:rPr lang="ru-RU" sz="1200" b="1">
                          <a:latin typeface="Times New Roman"/>
                          <a:ea typeface="Times New Roman"/>
                          <a:cs typeface="Times New Roman"/>
                        </a:rPr>
                        <a:t>-113,2</a:t>
                      </a:r>
                      <a:endParaRPr lang="ru-RU" sz="1000">
                        <a:latin typeface="Arial"/>
                        <a:ea typeface="Times New Roman"/>
                        <a:cs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15000"/>
                        </a:lnSpc>
                        <a:spcAft>
                          <a:spcPts val="0"/>
                        </a:spcAft>
                      </a:pPr>
                      <a:r>
                        <a:rPr lang="ru-RU" sz="1200" b="1" dirty="0">
                          <a:latin typeface="Times New Roman"/>
                          <a:ea typeface="Times New Roman"/>
                          <a:cs typeface="Times New Roman"/>
                        </a:rPr>
                        <a:t>-575,3</a:t>
                      </a:r>
                      <a:endParaRPr lang="ru-RU" sz="1000" dirty="0">
                        <a:latin typeface="Arial"/>
                        <a:ea typeface="Times New Roman"/>
                        <a:cs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Times New Roman"/>
                        </a:rPr>
                        <a:t>-569,8</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Times New Roman"/>
                        </a:rPr>
                        <a:t>-598,3</a:t>
                      </a:r>
                      <a:endParaRPr lang="ru-RU" sz="140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22">
                <a:tc>
                  <a:txBody>
                    <a:bodyPr/>
                    <a:lstStyle/>
                    <a:p>
                      <a:pPr algn="ctr">
                        <a:lnSpc>
                          <a:spcPct val="115000"/>
                        </a:lnSpc>
                        <a:spcAft>
                          <a:spcPts val="0"/>
                        </a:spcAft>
                      </a:pPr>
                      <a:r>
                        <a:rPr lang="ru-RU" sz="1200" i="1">
                          <a:latin typeface="Times New Roman"/>
                          <a:ea typeface="Times New Roman"/>
                        </a:rPr>
                        <a:t>%% к доходам без учета безвозмездных поступлений</a:t>
                      </a:r>
                      <a:endParaRPr lang="ru-RU" sz="140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i="1">
                          <a:solidFill>
                            <a:srgbClr val="000000"/>
                          </a:solidFill>
                          <a:latin typeface="Times New Roman"/>
                          <a:ea typeface="Times New Roman"/>
                        </a:rPr>
                        <a:t>1,7</a:t>
                      </a:r>
                      <a:endParaRPr lang="ru-RU" sz="140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i="1">
                          <a:solidFill>
                            <a:srgbClr val="000000"/>
                          </a:solidFill>
                          <a:latin typeface="Times New Roman"/>
                          <a:ea typeface="Times New Roman"/>
                        </a:rPr>
                        <a:t>8,7</a:t>
                      </a:r>
                      <a:endParaRPr lang="ru-RU" sz="140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i="1" dirty="0">
                          <a:solidFill>
                            <a:srgbClr val="000000"/>
                          </a:solidFill>
                          <a:latin typeface="Times New Roman"/>
                          <a:ea typeface="Times New Roman"/>
                        </a:rPr>
                        <a:t>8,5</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i="1" dirty="0">
                          <a:solidFill>
                            <a:srgbClr val="000000"/>
                          </a:solidFill>
                          <a:latin typeface="Times New Roman"/>
                          <a:ea typeface="Times New Roman"/>
                        </a:rPr>
                        <a:t>8,8</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6122">
                <a:tc>
                  <a:txBody>
                    <a:bodyPr/>
                    <a:lstStyle/>
                    <a:p>
                      <a:pPr algn="ctr">
                        <a:lnSpc>
                          <a:spcPct val="115000"/>
                        </a:lnSpc>
                        <a:spcAft>
                          <a:spcPts val="0"/>
                        </a:spcAft>
                      </a:pPr>
                      <a:r>
                        <a:rPr lang="ru-RU" sz="1200" b="1" dirty="0">
                          <a:latin typeface="Times New Roman"/>
                          <a:ea typeface="Times New Roman"/>
                        </a:rPr>
                        <a:t>Источники финансирования дефицита, всего</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15000"/>
                        </a:lnSpc>
                        <a:spcAft>
                          <a:spcPts val="0"/>
                        </a:spcAft>
                      </a:pPr>
                      <a:r>
                        <a:rPr lang="ru-RU" sz="1200" b="1">
                          <a:latin typeface="Times New Roman"/>
                          <a:ea typeface="Times New Roman"/>
                          <a:cs typeface="Times New Roman"/>
                        </a:rPr>
                        <a:t>113,2</a:t>
                      </a:r>
                      <a:endParaRPr lang="ru-RU" sz="1000">
                        <a:latin typeface="Arial"/>
                        <a:ea typeface="Times New Roman"/>
                        <a:cs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57200" algn="ctr">
                        <a:lnSpc>
                          <a:spcPct val="115000"/>
                        </a:lnSpc>
                        <a:spcAft>
                          <a:spcPts val="0"/>
                        </a:spcAft>
                      </a:pPr>
                      <a:r>
                        <a:rPr lang="ru-RU" sz="1200" b="1">
                          <a:latin typeface="Times New Roman"/>
                          <a:ea typeface="Times New Roman"/>
                          <a:cs typeface="Times New Roman"/>
                        </a:rPr>
                        <a:t>575,3</a:t>
                      </a:r>
                      <a:endParaRPr lang="ru-RU" sz="1000">
                        <a:latin typeface="Arial"/>
                        <a:ea typeface="Times New Roman"/>
                        <a:cs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a:latin typeface="Times New Roman"/>
                          <a:ea typeface="Times New Roman"/>
                        </a:rPr>
                        <a:t>569,8</a:t>
                      </a:r>
                      <a:endParaRPr lang="ru-RU" sz="140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b="1" dirty="0">
                          <a:latin typeface="Times New Roman"/>
                          <a:ea typeface="Times New Roman"/>
                        </a:rPr>
                        <a:t>598,3</a:t>
                      </a:r>
                      <a:endParaRPr lang="ru-RU" sz="1400" dirty="0">
                        <a:latin typeface="Times New Roman"/>
                        <a:ea typeface="Times New Roman"/>
                      </a:endParaRPr>
                    </a:p>
                  </a:txBody>
                  <a:tcPr marL="67318" marR="6731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457200" y="928670"/>
          <a:ext cx="8229600" cy="519749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28604"/>
            <a:ext cx="8229600" cy="357190"/>
          </a:xfrm>
        </p:spPr>
        <p:txBody>
          <a:bodyPr>
            <a:normAutofit fontScale="90000"/>
          </a:bodyPr>
          <a:lstStyle/>
          <a:p>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dirty="0" smtClean="0">
                <a:solidFill>
                  <a:schemeClr val="tx2"/>
                </a:solidFill>
              </a:rPr>
              <a:t>МУНИЦИПАЛЬНОЕ ОБРАЗОВАНИЕ «РОГОВСКОЕ СЕЛЬСКОЕ ПОСЕЛЕНИЕ»</a:t>
            </a:r>
            <a:br>
              <a:rPr lang="ru-RU" sz="2000" dirty="0" smtClean="0">
                <a:solidFill>
                  <a:schemeClr val="tx2"/>
                </a:solidFill>
              </a:rPr>
            </a:br>
            <a:r>
              <a:rPr lang="ru-RU" sz="2000" dirty="0" smtClean="0">
                <a:solidFill>
                  <a:schemeClr val="tx2"/>
                </a:solidFill>
              </a:rPr>
              <a:t/>
            </a:r>
            <a:br>
              <a:rPr lang="ru-RU" sz="2000" dirty="0" smtClean="0">
                <a:solidFill>
                  <a:schemeClr val="tx2"/>
                </a:solidFill>
              </a:rPr>
            </a:br>
            <a:r>
              <a:rPr lang="ru-RU" sz="2000" b="1" dirty="0" smtClean="0"/>
              <a:t>СТРУКТУРА ДОХОДОВ БЮДЖЕТА РОГОВСКОГО СЕЛЬСКОГО ПОСЕЛЕНИЯ ЕГОРЛЫКСКОГО РАЙОНА НА 2017 ГОД И НА ПЛАНОВЫЙ ПЕРИОД 2018 И 2019 ГОДОВ</a:t>
            </a:r>
            <a:endParaRPr lang="ru-RU" sz="2000" b="1" dirty="0"/>
          </a:p>
        </p:txBody>
      </p:sp>
      <p:graphicFrame>
        <p:nvGraphicFramePr>
          <p:cNvPr id="4" name="Содержимое 3"/>
          <p:cNvGraphicFramePr>
            <a:graphicFrameLocks noGrp="1"/>
          </p:cNvGraphicFramePr>
          <p:nvPr>
            <p:ph idx="1"/>
          </p:nvPr>
        </p:nvGraphicFramePr>
        <p:xfrm>
          <a:off x="285720" y="1928802"/>
          <a:ext cx="8643998" cy="478634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ru-RU" sz="2000" dirty="0" smtClean="0">
                <a:solidFill>
                  <a:schemeClr val="tx2"/>
                </a:solidFill>
              </a:rPr>
              <a:t>МУНИЦИПАЛЬНОЕ ОБРАЗОВАНИЕ «РОГОВСКОЕ СЕЛЬСКОЕ ПОСЕЛЕНИЕ»</a:t>
            </a:r>
            <a:endParaRPr lang="ru-RU" sz="2000" dirty="0"/>
          </a:p>
        </p:txBody>
      </p:sp>
      <p:graphicFrame>
        <p:nvGraphicFramePr>
          <p:cNvPr id="4" name="Содержимое 3"/>
          <p:cNvGraphicFramePr>
            <a:graphicFrameLocks noGrp="1"/>
          </p:cNvGraphicFramePr>
          <p:nvPr>
            <p:ph idx="1"/>
          </p:nvPr>
        </p:nvGraphicFramePr>
        <p:xfrm>
          <a:off x="214282" y="785794"/>
          <a:ext cx="8715436" cy="58579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1171</Words>
  <Application>Microsoft Office PowerPoint</Application>
  <PresentationFormat>Экран (4:3)</PresentationFormat>
  <Paragraphs>333</Paragraphs>
  <Slides>19</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ПРОЕКТ БЮДЖЕТА РОГОВСКОГО СЕЛЬСКОГО ПОСЕЛЕНИЯ ЕГОРЛЫКСКОГО РАЙОНА НА 2017 ГОД И НА ПЛАНОВЫЙ ПЕРИОД 2018 И 2019 ГОДОВ</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ОСНОВНЫЕ ХАРАКТЕРИСТИКИ  ПРОЕКТА БЮДЖЕТА РОГОВСКОГО СЕЛЬСКОГО ПОСЕЛЕНИЯ ЕГОРЛЫКСКОГО РАЙОНА НА 2017 ГОД И НА ПЛАНОВЫЙ ПЕРИОД  2018 И 2019 ГОДОВ  </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СТРУКТУРА ДОХОДОВ БЮДЖЕТА РОГОВСКОГО СЕЛЬСКОГО ПОСЕЛЕНИЯ ЕГОРЛЫКСКОГО РАЙОНА НА 2017 ГОД И НА ПЛАНОВЫЙ ПЕРИОД 2018 И 2019 ГОДОВ</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   МУНИЦИПАЛЬНОЕ ОБРАЗОВАНИЕ «РОГОВСКОЕ СЕЛЬСКОЕ ПОСЕЛЕНИЕ»  РАСХОДЫ БЮДЖЕТА РОГОВСКОГО СЕЛЬСКОГО ПОСЕЛЕНИЯ ЕГОРЛЫКСКОГО РАЙОНА ПО РАЗДЕЛАМ ПОДРАЗДЕЛАМ БЮДЖЕТНОЙ КЛАССИФИКАЦИИ НА 2017 ГОД И НА ПЛАНОВЫЙ ПЕРИОД 2018 И 2019 ГОДОВ</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lpstr>МУНИЦИПАЛЬНОЕ ОБРАЗОВАНИЕ «РОГОВСКОЕ СЕЛЬСКОЕ ПОСЕЛЕНИЕ»</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 БЮДЖЕТА РОГОВСКОГО СЕЛЬСКОГО ПОСЕЛЕНИЯ ЕГОРЛЫКСКОГО РАЙОНА НА 2017 ГОД И НА ПЛАНОВЫЙ ПЕРИОД 2018 И 2019 ГОДОВрайона</dc:title>
  <dc:creator>User</dc:creator>
  <cp:lastModifiedBy>Оля</cp:lastModifiedBy>
  <cp:revision>28</cp:revision>
  <dcterms:created xsi:type="dcterms:W3CDTF">2017-01-24T13:11:29Z</dcterms:created>
  <dcterms:modified xsi:type="dcterms:W3CDTF">2017-01-24T19:12:03Z</dcterms:modified>
</cp:coreProperties>
</file>