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charts/chart7.xml" ContentType="application/vnd.openxmlformats-officedocument.drawingml.char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315200" cy="9601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3.jpeg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 ФАКТ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dLbl>
              <c:idx val="1"/>
              <c:layout>
                <c:manualLayout>
                  <c:x val="7.3099415204678914E-3"/>
                  <c:y val="-5.8926685878784267E-2"/>
                </c:manualLayout>
              </c:layout>
              <c:showVal val="1"/>
            </c:dLbl>
            <c:dLbl>
              <c:idx val="2"/>
              <c:layout>
                <c:manualLayout>
                  <c:x val="-1.3157894736842106E-2"/>
                  <c:y val="-3.0866359269839376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НАЛОГОВЫЕ И НЕНАЛОГОВЫЕ ДОХОДЫ</c:v>
                </c:pt>
                <c:pt idx="2">
                  <c:v>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7954.9</c:v>
                </c:pt>
                <c:pt idx="1">
                  <c:v>7209.2</c:v>
                </c:pt>
                <c:pt idx="2">
                  <c:v>7179.4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CEB966"/>
            </a:solidFill>
          </c:spPr>
          <c:dLbls>
            <c:dLbl>
              <c:idx val="0"/>
              <c:layout>
                <c:manualLayout>
                  <c:x val="4.2397660818713483E-2"/>
                  <c:y val="-8.1374947165940181E-2"/>
                </c:manualLayout>
              </c:layout>
              <c:showVal val="1"/>
            </c:dLbl>
            <c:dLbl>
              <c:idx val="1"/>
              <c:layout>
                <c:manualLayout>
                  <c:x val="3.6549707602339145E-2"/>
                  <c:y val="-2.8060326608944881E-2"/>
                </c:manualLayout>
              </c:layout>
              <c:showVal val="1"/>
            </c:dLbl>
            <c:dLbl>
              <c:idx val="2"/>
              <c:layout>
                <c:manualLayout>
                  <c:x val="3.9473684210526321E-2"/>
                  <c:y val="-1.9642228626261412E-2"/>
                </c:manualLayout>
              </c:layout>
              <c:showVal val="1"/>
            </c:dLbl>
            <c:spPr>
              <a:noFill/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НАЛОГОВЫЕ И НЕНАЛОГОВЫЕ ДОХОДЫ</c:v>
                </c:pt>
                <c:pt idx="2">
                  <c:v>РАСХОДЫ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7968.5</c:v>
                </c:pt>
                <c:pt idx="1">
                  <c:v>5787.8</c:v>
                </c:pt>
                <c:pt idx="2">
                  <c:v>8547.2000000000007</c:v>
                </c:pt>
              </c:numCache>
            </c:numRef>
          </c:val>
        </c:ser>
        <c:shape val="box"/>
        <c:axId val="117387648"/>
        <c:axId val="117389184"/>
        <c:axId val="0"/>
      </c:bar3DChart>
      <c:catAx>
        <c:axId val="117387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17389184"/>
        <c:crosses val="autoZero"/>
        <c:auto val="1"/>
        <c:lblAlgn val="ctr"/>
        <c:lblOffset val="100"/>
      </c:catAx>
      <c:valAx>
        <c:axId val="117389184"/>
        <c:scaling>
          <c:orientation val="minMax"/>
        </c:scaling>
        <c:axPos val="l"/>
        <c:majorGridlines/>
        <c:numFmt formatCode="General" sourceLinked="1"/>
        <c:tickLblPos val="nextTo"/>
        <c:crossAx val="117387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02952755905512"/>
          <c:y val="0.42102067559986683"/>
          <c:w val="0.10338893493576461"/>
          <c:h val="0.2673937016276978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ДОРОЖНЫЙ ФОНД РОГОВСКОГО СЕЛЬСКОГО ПОСЕЛЕНИЯ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Lbls>
            <c:dLbl>
              <c:idx val="0"/>
              <c:layout>
                <c:manualLayout>
                  <c:x val="1.9444444444444445E-2"/>
                  <c:y val="-0.26060606060606062"/>
                </c:manualLayout>
              </c:layout>
              <c:showVal val="1"/>
            </c:dLbl>
            <c:dLbl>
              <c:idx val="1"/>
              <c:layout>
                <c:manualLayout>
                  <c:x val="-2.7777777777777284E-3"/>
                  <c:y val="-0.30909090909090914"/>
                </c:manualLayout>
              </c:layout>
              <c:showVal val="1"/>
            </c:dLbl>
            <c:dLbl>
              <c:idx val="2"/>
              <c:layout>
                <c:manualLayout>
                  <c:x val="1.3888888888888894E-3"/>
                  <c:y val="-0.35959595959595958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648.70000000000005</c:v>
                </c:pt>
                <c:pt idx="1">
                  <c:v>797.9</c:v>
                </c:pt>
                <c:pt idx="2">
                  <c:v>1029.3</c:v>
                </c:pt>
              </c:numCache>
            </c:numRef>
          </c:val>
        </c:ser>
        <c:shape val="box"/>
        <c:axId val="130137472"/>
        <c:axId val="130143360"/>
        <c:axId val="0"/>
      </c:bar3DChart>
      <c:catAx>
        <c:axId val="130137472"/>
        <c:scaling>
          <c:orientation val="minMax"/>
        </c:scaling>
        <c:axPos val="b"/>
        <c:tickLblPos val="nextTo"/>
        <c:crossAx val="130143360"/>
        <c:crosses val="autoZero"/>
        <c:auto val="1"/>
        <c:lblAlgn val="ctr"/>
        <c:lblOffset val="100"/>
      </c:catAx>
      <c:valAx>
        <c:axId val="130143360"/>
        <c:scaling>
          <c:orientation val="minMax"/>
        </c:scaling>
        <c:axPos val="l"/>
        <c:majorGridlines/>
        <c:numFmt formatCode="General" sourceLinked="1"/>
        <c:tickLblPos val="nextTo"/>
        <c:crossAx val="130137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720264654418199"/>
          <c:y val="0.53830207587687906"/>
          <c:w val="0.11918624234470691"/>
          <c:h val="8.6385747236140939E-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4582.7</c:v>
                </c:pt>
                <c:pt idx="1">
                  <c:v>4758.5</c:v>
                </c:pt>
                <c:pt idx="2">
                  <c:v>5135.9000000000005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3964.5</c:v>
                </c:pt>
                <c:pt idx="1">
                  <c:v>4397.1000000000004</c:v>
                </c:pt>
                <c:pt idx="2">
                  <c:v>4371.7</c:v>
                </c:pt>
              </c:numCache>
            </c:numRef>
          </c:val>
        </c:ser>
        <c:shape val="box"/>
        <c:axId val="132806912"/>
        <c:axId val="132812800"/>
        <c:axId val="0"/>
      </c:bar3DChart>
      <c:catAx>
        <c:axId val="132806912"/>
        <c:scaling>
          <c:orientation val="minMax"/>
        </c:scaling>
        <c:axPos val="b"/>
        <c:tickLblPos val="nextTo"/>
        <c:crossAx val="132812800"/>
        <c:crosses val="autoZero"/>
        <c:auto val="1"/>
        <c:lblAlgn val="ctr"/>
        <c:lblOffset val="100"/>
      </c:catAx>
      <c:valAx>
        <c:axId val="132812800"/>
        <c:scaling>
          <c:orientation val="minMax"/>
        </c:scaling>
        <c:axPos val="l"/>
        <c:majorGridlines/>
        <c:numFmt formatCode="General" sourceLinked="1"/>
        <c:tickLblPos val="nextTo"/>
        <c:crossAx val="132806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25131233595797"/>
          <c:y val="0.45498995201686887"/>
          <c:w val="0.24413757655293089"/>
          <c:h val="0.1550605576203863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/>
            </a:pPr>
            <a:r>
              <a:rPr lang="ru-RU" sz="1800" dirty="0"/>
              <a:t>ДОЛЯ МУНИЦИПАЛЬНЫХ ПРОГРАММ В ОБЩЕМ ОБЪЕМЕ РАСХОДОВ НА РЕАЛИЗАЦИЮ МУНИЦИПАЛЬНЫХ ПРОГРАММ </a:t>
            </a:r>
            <a:r>
              <a:rPr lang="ru-RU" sz="1800" dirty="0" smtClean="0"/>
              <a:t> РОГОВСКОГО</a:t>
            </a:r>
            <a:r>
              <a:rPr lang="ru-RU" sz="1800" baseline="0" dirty="0" smtClean="0"/>
              <a:t> СЕЛЬСКОГО ПОСЕЛЕНИЯ НА 2015 ГОД</a:t>
            </a:r>
            <a:endParaRPr lang="ru-RU" sz="18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7.8070319335083099E-2"/>
          <c:y val="0.22935813029701071"/>
          <c:w val="0.52379560367454092"/>
          <c:h val="0.7706418697029894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МУНИЦИПАЛЬНЫХ ПРОГРАММ В ОБЩЕМ ОБЪЕМЕ РАСХОДОВ НА РЕАЛИЗАЦИЮ МУНИЦИПАЛЬНЫХ ПРОГРАММ Роговского сельского поселения на 2015 год</c:v>
                </c:pt>
              </c:strCache>
            </c:strRef>
          </c:tx>
          <c:explosion val="22"/>
          <c:dLbls>
            <c:dLbl>
              <c:idx val="0"/>
              <c:layout>
                <c:manualLayout>
                  <c:x val="5.1920002187226595E-2"/>
                  <c:y val="-2.3512717974494869E-2"/>
                </c:manualLayout>
              </c:layout>
              <c:showPercent val="1"/>
            </c:dLbl>
            <c:dLbl>
              <c:idx val="1"/>
              <c:layout>
                <c:manualLayout>
                  <c:x val="0.15289452099737535"/>
                  <c:y val="-5.3661411583665622E-2"/>
                </c:manualLayout>
              </c:layout>
              <c:showPercent val="1"/>
            </c:dLbl>
            <c:dLbl>
              <c:idx val="2"/>
              <c:layout>
                <c:manualLayout>
                  <c:x val="-2.1555500874890641E-2"/>
                  <c:y val="4.8791146411733309E-3"/>
                </c:manualLayout>
              </c:layout>
              <c:showPercent val="1"/>
            </c:dLbl>
            <c:dLbl>
              <c:idx val="3"/>
              <c:layout>
                <c:manualLayout>
                  <c:x val="-4.3090496500437461E-2"/>
                  <c:y val="-1.9567785486291209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Благоустройство территории Роговского сельского поселения</c:v>
                </c:pt>
                <c:pt idx="1">
                  <c:v>Развитие культуры</c:v>
                </c:pt>
                <c:pt idx="2">
                  <c:v>Развитие транспортной инфраструктуры</c:v>
                </c:pt>
                <c:pt idx="3">
                  <c:v>Муниципальная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451.1</c:v>
                </c:pt>
                <c:pt idx="1">
                  <c:v>3479.9</c:v>
                </c:pt>
                <c:pt idx="2">
                  <c:v>648.70000000000005</c:v>
                </c:pt>
                <c:pt idx="3">
                  <c:v>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834995625546801"/>
          <c:y val="0.27659804520051451"/>
          <c:w val="0.29109448818897637"/>
          <c:h val="0.5920912776091372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 ПОСТУПЛЕНИЯ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7209.2</c:v>
                </c:pt>
                <c:pt idx="1">
                  <c:v>6874.3</c:v>
                </c:pt>
                <c:pt idx="2">
                  <c:v>7768.6</c:v>
                </c:pt>
                <c:pt idx="3">
                  <c:v>9021.1</c:v>
                </c:pt>
                <c:pt idx="4">
                  <c:v>7369.7</c:v>
                </c:pt>
                <c:pt idx="5">
                  <c:v>5787.8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745</c:v>
                </c:pt>
                <c:pt idx="1">
                  <c:v>6886.1</c:v>
                </c:pt>
                <c:pt idx="2">
                  <c:v>3391.8</c:v>
                </c:pt>
                <c:pt idx="3">
                  <c:v>3264.6</c:v>
                </c:pt>
                <c:pt idx="4">
                  <c:v>1921.6</c:v>
                </c:pt>
                <c:pt idx="5">
                  <c:v>2180.6999999999998</c:v>
                </c:pt>
              </c:numCache>
            </c:numRef>
          </c:val>
        </c:ser>
        <c:shape val="cylinder"/>
        <c:axId val="117833728"/>
        <c:axId val="117835264"/>
        <c:axId val="0"/>
      </c:bar3DChart>
      <c:catAx>
        <c:axId val="117833728"/>
        <c:scaling>
          <c:orientation val="minMax"/>
        </c:scaling>
        <c:axPos val="b"/>
        <c:numFmt formatCode="General" sourceLinked="1"/>
        <c:tickLblPos val="nextTo"/>
        <c:crossAx val="117835264"/>
        <c:crosses val="autoZero"/>
        <c:auto val="1"/>
        <c:lblAlgn val="ctr"/>
        <c:lblOffset val="100"/>
      </c:catAx>
      <c:valAx>
        <c:axId val="117835264"/>
        <c:scaling>
          <c:orientation val="minMax"/>
        </c:scaling>
        <c:axPos val="l"/>
        <c:majorGridlines/>
        <c:numFmt formatCode="General" sourceLinked="1"/>
        <c:tickLblPos val="nextTo"/>
        <c:crossAx val="117833728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7446694006999125"/>
          <c:y val="0.39356097154522351"/>
          <c:w val="0.21644171041119861"/>
          <c:h val="0.24885689288838894"/>
        </c:manualLayout>
      </c:layout>
    </c:legend>
    <c:plotVisOnly val="1"/>
  </c:chart>
  <c:spPr>
    <a:gradFill>
      <a:gsLst>
        <a:gs pos="48000">
          <a:srgbClr val="6BB1C9">
            <a:lumMod val="75000"/>
          </a:srgbClr>
        </a:gs>
        <a:gs pos="45000">
          <a:srgbClr val="FF7A00"/>
        </a:gs>
        <a:gs pos="70000">
          <a:srgbClr val="FF0300"/>
        </a:gs>
        <a:gs pos="100000">
          <a:srgbClr val="4D0808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131703849518808"/>
          <c:y val="3.5089345539124697E-2"/>
          <c:w val="0.72615102799650055"/>
          <c:h val="0.8145621065659474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Lbls>
            <c:dLbl>
              <c:idx val="0"/>
              <c:layout>
                <c:manualLayout>
                  <c:x val="-1.666666666666667E-2"/>
                  <c:y val="-0.34688346883468851"/>
                </c:manualLayout>
              </c:layout>
              <c:showVal val="1"/>
            </c:dLbl>
            <c:dLbl>
              <c:idx val="1"/>
              <c:layout>
                <c:manualLayout>
                  <c:x val="1.8055555555555557E-2"/>
                  <c:y val="-0.37073170731707322"/>
                </c:manualLayout>
              </c:layout>
              <c:showVal val="1"/>
            </c:dLbl>
            <c:dLbl>
              <c:idx val="2"/>
              <c:layout>
                <c:manualLayout>
                  <c:x val="6.9444444444444458E-3"/>
                  <c:y val="-0.41626016260162602"/>
                </c:manualLayout>
              </c:layout>
              <c:showVal val="1"/>
            </c:dLbl>
            <c:dLbl>
              <c:idx val="3"/>
              <c:layout>
                <c:manualLayout>
                  <c:x val="4.1666666666666675E-3"/>
                  <c:y val="-0.36205962059620594"/>
                </c:manualLayout>
              </c:layout>
              <c:showVal val="1"/>
            </c:dLbl>
            <c:dLbl>
              <c:idx val="4"/>
              <c:layout>
                <c:manualLayout>
                  <c:x val="1.3888888888888894E-3"/>
                  <c:y val="-0.29268292682926839"/>
                </c:manualLayout>
              </c:layout>
              <c:showVal val="1"/>
            </c:dLbl>
            <c:dLbl>
              <c:idx val="5"/>
              <c:layout>
                <c:manualLayout>
                  <c:x val="-8.333333333333335E-3"/>
                  <c:y val="-0.3317073170731708"/>
                </c:manualLayout>
              </c:layout>
              <c:showVal val="1"/>
            </c:dLbl>
            <c:dLbl>
              <c:idx val="6"/>
              <c:layout>
                <c:manualLayout>
                  <c:x val="1.1111111111111115E-2"/>
                  <c:y val="-0.34471544715447161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2011 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  <c:pt idx="5">
                  <c:v>2016 ГОД</c:v>
                </c:pt>
                <c:pt idx="6">
                  <c:v>2017 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6874.3</c:v>
                </c:pt>
                <c:pt idx="1">
                  <c:v>7768.6</c:v>
                </c:pt>
                <c:pt idx="2">
                  <c:v>9021.1</c:v>
                </c:pt>
                <c:pt idx="3">
                  <c:v>7369.7</c:v>
                </c:pt>
                <c:pt idx="4">
                  <c:v>5787.8</c:v>
                </c:pt>
                <c:pt idx="5">
                  <c:v>6942.7</c:v>
                </c:pt>
                <c:pt idx="6">
                  <c:v>7194.5</c:v>
                </c:pt>
              </c:numCache>
            </c:numRef>
          </c:val>
        </c:ser>
        <c:overlap val="100"/>
        <c:axId val="123116928"/>
        <c:axId val="122937728"/>
      </c:barChart>
      <c:catAx>
        <c:axId val="123116928"/>
        <c:scaling>
          <c:orientation val="minMax"/>
        </c:scaling>
        <c:axPos val="b"/>
        <c:tickLblPos val="nextTo"/>
        <c:crossAx val="122937728"/>
        <c:crosses val="autoZero"/>
        <c:auto val="1"/>
        <c:lblAlgn val="ctr"/>
        <c:lblOffset val="100"/>
      </c:catAx>
      <c:valAx>
        <c:axId val="122937728"/>
        <c:scaling>
          <c:orientation val="minMax"/>
        </c:scaling>
        <c:axPos val="l"/>
        <c:majorGridlines/>
        <c:numFmt formatCode="General" sourceLinked="1"/>
        <c:tickLblPos val="nextTo"/>
        <c:crossAx val="1231169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82746806649168869"/>
          <c:y val="0.4694891918997931"/>
          <c:w val="0.140587489063867"/>
          <c:h val="0.15207852676951963"/>
        </c:manualLayout>
      </c:layout>
    </c:legend>
    <c:plotVisOnly val="1"/>
  </c:chart>
  <c:spPr>
    <a:gradFill>
      <a:gsLst>
        <a:gs pos="48000">
          <a:srgbClr val="6BB1C9">
            <a:lumMod val="75000"/>
          </a:srgbClr>
        </a:gs>
        <a:gs pos="45000">
          <a:srgbClr val="FF7A00"/>
        </a:gs>
        <a:gs pos="70000">
          <a:srgbClr val="FF0300"/>
        </a:gs>
        <a:gs pos="100000">
          <a:srgbClr val="4D0808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cap="all" baseline="0" dirty="0"/>
              <a:t>структура собственных </a:t>
            </a:r>
            <a:r>
              <a:rPr lang="ru-RU" cap="all" baseline="0" dirty="0" smtClean="0"/>
              <a:t>доходов НА 2015 ГОД</a:t>
            </a:r>
            <a:endParaRPr lang="ru-RU" cap="all" baseline="0" dirty="0"/>
          </a:p>
        </c:rich>
      </c:tx>
      <c:layout>
        <c:manualLayout>
          <c:xMode val="edge"/>
          <c:yMode val="edge"/>
          <c:x val="4.7534667541557316E-2"/>
          <c:y val="1.0597913575408043E-2"/>
        </c:manualLayout>
      </c:layout>
    </c:title>
    <c:plotArea>
      <c:layout>
        <c:manualLayout>
          <c:layoutTarget val="inner"/>
          <c:xMode val="edge"/>
          <c:yMode val="edge"/>
          <c:x val="7.4366032370953641E-2"/>
          <c:y val="0.17799306741510124"/>
          <c:w val="0.54668044619422573"/>
          <c:h val="0.7289021599148913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</c:v>
                </c:pt>
              </c:strCache>
            </c:strRef>
          </c:tx>
          <c:dPt>
            <c:idx val="6"/>
            <c:spPr>
              <a:gradFill>
                <a:gsLst>
                  <a:gs pos="48000">
                    <a:srgbClr val="6BB1C9">
                      <a:lumMod val="75000"/>
                    </a:srgbClr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0.13079680664916887"/>
                  <c:y val="6.4926391346071158E-2"/>
                </c:manualLayout>
              </c:layout>
              <c:numFmt formatCode="0.0%" sourceLinked="0"/>
              <c:spPr>
                <a:noFill/>
                <a:ln>
                  <a:solidFill>
                    <a:schemeClr val="tx1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Percent val="1"/>
            </c:dLbl>
            <c:dLbl>
              <c:idx val="1"/>
              <c:layout>
                <c:manualLayout>
                  <c:x val="8.0635225284339487E-2"/>
                  <c:y val="8.9164880349044531E-2"/>
                </c:manualLayout>
              </c:layout>
              <c:numFmt formatCode="0.0%" sourceLinked="0"/>
              <c:spPr>
                <a:noFill/>
                <a:ln>
                  <a:solidFill>
                    <a:schemeClr val="tx1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Percent val="1"/>
            </c:dLbl>
            <c:dLbl>
              <c:idx val="2"/>
              <c:layout>
                <c:manualLayout>
                  <c:x val="1.6361712598425199E-2"/>
                  <c:y val="3.273506450138549E-2"/>
                </c:manualLayout>
              </c:layout>
              <c:numFmt formatCode="0.0%" sourceLinked="0"/>
              <c:spPr>
                <a:noFill/>
                <a:ln>
                  <a:solidFill>
                    <a:schemeClr val="tx1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Percent val="1"/>
            </c:dLbl>
            <c:dLbl>
              <c:idx val="3"/>
              <c:layout>
                <c:manualLayout>
                  <c:x val="-4.3230424321959754E-2"/>
                  <c:y val="-0.28472110431423059"/>
                </c:manualLayout>
              </c:layout>
              <c:numFmt formatCode="0.0%" sourceLinked="0"/>
              <c:spPr>
                <a:noFill/>
                <a:ln>
                  <a:solidFill>
                    <a:schemeClr val="tx1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Percent val="1"/>
            </c:dLbl>
            <c:dLbl>
              <c:idx val="4"/>
              <c:layout>
                <c:manualLayout>
                  <c:x val="1.1361548556430461E-3"/>
                  <c:y val="-5.819571399908547E-2"/>
                </c:manualLayout>
              </c:layout>
              <c:numFmt formatCode="0.0%" sourceLinked="0"/>
              <c:spPr>
                <a:noFill/>
                <a:ln>
                  <a:solidFill>
                    <a:schemeClr val="tx1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Percent val="1"/>
            </c:dLbl>
            <c:dLbl>
              <c:idx val="5"/>
              <c:layout>
                <c:manualLayout>
                  <c:x val="7.4388766487122095E-3"/>
                  <c:y val="-4.46173605084128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24,3%</a:t>
                    </a:r>
                  </a:p>
                </c:rich>
              </c:tx>
              <c:showPercent val="1"/>
            </c:dLbl>
            <c:dLbl>
              <c:idx val="6"/>
              <c:layout>
                <c:manualLayout>
                  <c:x val="-0.12190102799650045"/>
                  <c:y val="1.1930353007844058E-2"/>
                </c:manualLayout>
              </c:layout>
              <c:numFmt formatCode="0.0%" sourceLinked="0"/>
              <c:spPr>
                <a:noFill/>
                <a:ln>
                  <a:solidFill>
                    <a:schemeClr val="tx1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Percent val="1"/>
            </c:dLbl>
            <c:dLbl>
              <c:idx val="7"/>
              <c:layout>
                <c:manualLayout>
                  <c:x val="0.11141666666666665"/>
                  <c:y val="1.2001861930437337E-2"/>
                </c:manualLayout>
              </c:layout>
              <c:numFmt formatCode="0.0%" sourceLinked="0"/>
              <c:spPr>
                <a:noFill/>
                <a:ln>
                  <a:solidFill>
                    <a:schemeClr val="tx1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 u="sng" baseline="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Percent val="1"/>
            </c:dLbl>
            <c:numFmt formatCode="0.0%" sourceLinked="0"/>
            <c:spPr>
              <a:noFill/>
              <a:ln>
                <a:solidFill>
                  <a:schemeClr val="tx1"/>
                </a:solidFill>
                <a:prstDash val="solid"/>
              </a:ln>
            </c:spPr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доходы от использования имущества</c:v>
                </c:pt>
                <c:pt idx="6">
                  <c:v>доходы от продажи материальных и нематериальных активов</c:v>
                </c:pt>
                <c:pt idx="7">
                  <c:v>штрафы, санкции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319.89999999999992</c:v>
                </c:pt>
                <c:pt idx="1">
                  <c:v>351.5</c:v>
                </c:pt>
                <c:pt idx="2">
                  <c:v>639.70000000000005</c:v>
                </c:pt>
                <c:pt idx="3">
                  <c:v>3034.8</c:v>
                </c:pt>
                <c:pt idx="4">
                  <c:v>2.8</c:v>
                </c:pt>
                <c:pt idx="5">
                  <c:v>1404.6</c:v>
                </c:pt>
                <c:pt idx="6">
                  <c:v>34</c:v>
                </c:pt>
                <c:pt idx="7">
                  <c:v>0.5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87458442694666"/>
          <c:y val="6.0496548513913048E-2"/>
          <c:w val="0.29625415573053371"/>
          <c:h val="0.9395034514860869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Динамика поступления земельного налога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Lbls>
            <c:dLbl>
              <c:idx val="0"/>
              <c:layout>
                <c:manualLayout>
                  <c:x val="-1.3888888888888894E-3"/>
                  <c:y val="-0.36354559662985036"/>
                </c:manualLayout>
              </c:layout>
              <c:showVal val="1"/>
            </c:dLbl>
            <c:dLbl>
              <c:idx val="1"/>
              <c:layout>
                <c:manualLayout>
                  <c:x val="1.9444444444444445E-2"/>
                  <c:y val="-0.34756557040436231"/>
                </c:manualLayout>
              </c:layout>
              <c:showVal val="1"/>
            </c:dLbl>
            <c:dLbl>
              <c:idx val="2"/>
              <c:layout>
                <c:manualLayout>
                  <c:x val="9.7222222222221721E-3"/>
                  <c:y val="-0.28564296878059658"/>
                </c:manualLayout>
              </c:layout>
              <c:showVal val="1"/>
            </c:dLbl>
            <c:dLbl>
              <c:idx val="3"/>
              <c:layout>
                <c:manualLayout>
                  <c:x val="1.666666666666667E-2"/>
                  <c:y val="-0.32159802778794455"/>
                </c:manualLayout>
              </c:layout>
              <c:showVal val="1"/>
            </c:dLbl>
            <c:dLbl>
              <c:idx val="4"/>
              <c:layout>
                <c:manualLayout>
                  <c:x val="4.5833333333333441E-2"/>
                  <c:y val="-0.37353311302078018"/>
                </c:manualLayout>
              </c:layout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факт 2013</c:v>
                </c:pt>
                <c:pt idx="1">
                  <c:v>факт 2014</c:v>
                </c:pt>
                <c:pt idx="2">
                  <c:v>план 2015 года</c:v>
                </c:pt>
                <c:pt idx="3">
                  <c:v>план 2016 года</c:v>
                </c:pt>
                <c:pt idx="4">
                  <c:v>план 2017 года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3645.2</c:v>
                </c:pt>
                <c:pt idx="1">
                  <c:v>3550.8</c:v>
                </c:pt>
                <c:pt idx="2">
                  <c:v>2473.8000000000002</c:v>
                </c:pt>
                <c:pt idx="3">
                  <c:v>3330.7</c:v>
                </c:pt>
                <c:pt idx="4">
                  <c:v>4090</c:v>
                </c:pt>
              </c:numCache>
            </c:numRef>
          </c:val>
        </c:ser>
        <c:shape val="box"/>
        <c:axId val="123470592"/>
        <c:axId val="123472128"/>
        <c:axId val="0"/>
      </c:bar3DChart>
      <c:catAx>
        <c:axId val="123470592"/>
        <c:scaling>
          <c:orientation val="minMax"/>
        </c:scaling>
        <c:axPos val="b"/>
        <c:tickLblPos val="nextTo"/>
        <c:crossAx val="123472128"/>
        <c:crosses val="autoZero"/>
        <c:auto val="1"/>
        <c:lblAlgn val="ctr"/>
        <c:lblOffset val="100"/>
      </c:catAx>
      <c:valAx>
        <c:axId val="123472128"/>
        <c:scaling>
          <c:orientation val="minMax"/>
        </c:scaling>
        <c:axPos val="l"/>
        <c:majorGridlines/>
        <c:numFmt formatCode="0.0" sourceLinked="1"/>
        <c:tickLblPos val="nextTo"/>
        <c:crossAx val="1234705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83065551181102359"/>
          <c:y val="0.50568667163578374"/>
          <c:w val="0.13878893263342082"/>
          <c:h val="7.8194703722292314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ДИНАМИКА  ПОСТУПЛЕНИЯ</a:t>
            </a:r>
            <a:r>
              <a:rPr lang="ru-RU" baseline="0" dirty="0" smtClean="0"/>
              <a:t> НАЛОГА НА ИМУЩЕСТВО ФИЗИЧЕСКИХ ЛИЦ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Lbls>
            <c:dLbl>
              <c:idx val="0"/>
              <c:layout>
                <c:manualLayout>
                  <c:x val="-6.9444444444444458E-3"/>
                  <c:y val="-0.13583022291664731"/>
                </c:manualLayout>
              </c:layout>
              <c:showVal val="1"/>
            </c:dLbl>
            <c:dLbl>
              <c:idx val="1"/>
              <c:layout>
                <c:manualLayout>
                  <c:x val="-1.3888888888888894E-3"/>
                  <c:y val="-0.12983771308208936"/>
                </c:manualLayout>
              </c:layout>
              <c:showVal val="1"/>
            </c:dLbl>
            <c:dLbl>
              <c:idx val="2"/>
              <c:layout>
                <c:manualLayout>
                  <c:x val="2.7777777777777796E-3"/>
                  <c:y val="-0.36554309990803618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0.36354559662985031"/>
                </c:manualLayout>
              </c:layout>
              <c:showVal val="1"/>
            </c:dLbl>
            <c:dLbl>
              <c:idx val="4"/>
              <c:layout>
                <c:manualLayout>
                  <c:x val="2.9166666666666667E-2"/>
                  <c:y val="-0.3615480933516643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факт 2013 года</c:v>
                </c:pt>
                <c:pt idx="1">
                  <c:v>факт 2014 года</c:v>
                </c:pt>
                <c:pt idx="2">
                  <c:v>план 2015 года</c:v>
                </c:pt>
                <c:pt idx="3">
                  <c:v>план 2016 года</c:v>
                </c:pt>
                <c:pt idx="4">
                  <c:v>план 2017 года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137</c:v>
                </c:pt>
                <c:pt idx="1">
                  <c:v>147.9</c:v>
                </c:pt>
                <c:pt idx="2">
                  <c:v>561</c:v>
                </c:pt>
                <c:pt idx="3">
                  <c:v>565.9</c:v>
                </c:pt>
                <c:pt idx="4">
                  <c:v>590.29999999999995</c:v>
                </c:pt>
              </c:numCache>
            </c:numRef>
          </c:val>
        </c:ser>
        <c:shape val="cylinder"/>
        <c:axId val="123508224"/>
        <c:axId val="123509760"/>
        <c:axId val="0"/>
      </c:bar3DChart>
      <c:catAx>
        <c:axId val="123508224"/>
        <c:scaling>
          <c:orientation val="minMax"/>
        </c:scaling>
        <c:axPos val="b"/>
        <c:tickLblPos val="nextTo"/>
        <c:crossAx val="123509760"/>
        <c:crosses val="autoZero"/>
        <c:auto val="1"/>
        <c:lblAlgn val="ctr"/>
        <c:lblOffset val="100"/>
      </c:catAx>
      <c:valAx>
        <c:axId val="123509760"/>
        <c:scaling>
          <c:orientation val="minMax"/>
        </c:scaling>
        <c:axPos val="l"/>
        <c:majorGridlines/>
        <c:numFmt formatCode="General" sourceLinked="0"/>
        <c:tickLblPos val="nextTo"/>
        <c:crossAx val="123508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ДИНАМИКА РАСХОДОВ БЮДЖЕТА РОГОВСКОГО СЕЛЬСКОГО ПОСЕЛЕНИЯ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Lbls>
            <c:dLbl>
              <c:idx val="0"/>
              <c:layout>
                <c:manualLayout>
                  <c:x val="1.666666666666667E-2"/>
                  <c:y val="-0.15090439276485793"/>
                </c:manualLayout>
              </c:layout>
              <c:showVal val="1"/>
            </c:dLbl>
            <c:dLbl>
              <c:idx val="1"/>
              <c:layout>
                <c:manualLayout>
                  <c:x val="3.0555555555555558E-2"/>
                  <c:y val="-0.29354005167958658"/>
                </c:manualLayout>
              </c:layout>
              <c:showVal val="1"/>
            </c:dLbl>
            <c:dLbl>
              <c:idx val="2"/>
              <c:layout>
                <c:manualLayout>
                  <c:x val="5.2777777777777785E-2"/>
                  <c:y val="-0.3741602067183463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8547.2000000000007</c:v>
                </c:pt>
                <c:pt idx="1">
                  <c:v>9155.6</c:v>
                </c:pt>
                <c:pt idx="2">
                  <c:v>9507.6</c:v>
                </c:pt>
              </c:numCache>
            </c:numRef>
          </c:val>
        </c:ser>
        <c:shape val="cone"/>
        <c:axId val="125019648"/>
        <c:axId val="125021184"/>
        <c:axId val="0"/>
      </c:bar3DChart>
      <c:catAx>
        <c:axId val="125019648"/>
        <c:scaling>
          <c:orientation val="minMax"/>
        </c:scaling>
        <c:axPos val="b"/>
        <c:tickLblPos val="nextTo"/>
        <c:crossAx val="125021184"/>
        <c:crosses val="autoZero"/>
        <c:auto val="1"/>
        <c:lblAlgn val="ctr"/>
        <c:lblOffset val="100"/>
      </c:catAx>
      <c:valAx>
        <c:axId val="125021184"/>
        <c:scaling>
          <c:orientation val="minMax"/>
        </c:scaling>
        <c:axPos val="l"/>
        <c:majorGridlines/>
        <c:numFmt formatCode="General" sourceLinked="1"/>
        <c:tickLblPos val="nextTo"/>
        <c:crossAx val="125019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65551181102359"/>
          <c:y val="0.53155946204398874"/>
          <c:w val="0.14573337707786527"/>
          <c:h val="0.1429379234572422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бюджета Роговского сельского поселения на 2015 год</c:v>
                </c:pt>
              </c:strCache>
            </c:strRef>
          </c:tx>
          <c:dLbls>
            <c:dLbl>
              <c:idx val="0"/>
              <c:layout>
                <c:manualLayout>
                  <c:x val="-1.9162893700787404E-2"/>
                  <c:y val="-0.15988589798368227"/>
                </c:manualLayout>
              </c:layout>
              <c:showPercent val="1"/>
            </c:dLbl>
            <c:dLbl>
              <c:idx val="1"/>
              <c:layout>
                <c:manualLayout>
                  <c:x val="0.10206031277340334"/>
                  <c:y val="-1.0754074345357996E-2"/>
                </c:manualLayout>
              </c:layout>
              <c:showPercent val="1"/>
            </c:dLbl>
            <c:dLbl>
              <c:idx val="2"/>
              <c:layout>
                <c:manualLayout>
                  <c:x val="2.3674595363079615E-2"/>
                  <c:y val="2.5304278825611919E-2"/>
                </c:manualLayout>
              </c:layout>
              <c:showPercent val="1"/>
            </c:dLbl>
            <c:dLbl>
              <c:idx val="3"/>
              <c:layout>
                <c:manualLayout>
                  <c:x val="-1.2046314523184599E-2"/>
                  <c:y val="9.4439357870963799E-3"/>
                </c:manualLayout>
              </c:layout>
              <c:showPercent val="1"/>
            </c:dLbl>
            <c:dLbl>
              <c:idx val="4"/>
              <c:layout>
                <c:manualLayout>
                  <c:x val="-5.1001585739282582E-2"/>
                  <c:y val="-3.4247695782213282E-2"/>
                </c:manualLayout>
              </c:layout>
              <c:showPercent val="1"/>
            </c:dLbl>
            <c:dLbl>
              <c:idx val="5"/>
              <c:layout>
                <c:manualLayout>
                  <c:x val="1.6934547244094492E-2"/>
                  <c:y val="-0.12689430100307228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 кинематография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3793.8</c:v>
                </c:pt>
                <c:pt idx="1">
                  <c:v>65.900000000000006</c:v>
                </c:pt>
                <c:pt idx="2">
                  <c:v>68.400000000000006</c:v>
                </c:pt>
                <c:pt idx="3">
                  <c:v>687.1</c:v>
                </c:pt>
                <c:pt idx="4">
                  <c:v>452.1</c:v>
                </c:pt>
                <c:pt idx="5">
                  <c:v>3479.9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409481627296589"/>
          <c:y val="4.1846835812190147E-2"/>
          <c:w val="0.57728291776027996"/>
          <c:h val="0.871934363760085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финансовое обеспечение выполнения муниципального задания учреждениями культуры </c:v>
                </c:pt>
              </c:strCache>
            </c:strRef>
          </c:tx>
          <c:dLbls>
            <c:dLbl>
              <c:idx val="0"/>
              <c:layout>
                <c:manualLayout>
                  <c:x val="9.4444444444444456E-2"/>
                  <c:y val="-3.9506172839506172E-2"/>
                </c:manualLayout>
              </c:layout>
              <c:showVal val="1"/>
            </c:dLbl>
            <c:dLbl>
              <c:idx val="1"/>
              <c:layout>
                <c:manualLayout>
                  <c:x val="9.5833333333333354E-2"/>
                  <c:y val="-0.10074074074074084"/>
                </c:manualLayout>
              </c:layout>
              <c:showVal val="1"/>
            </c:dLbl>
            <c:dLbl>
              <c:idx val="2"/>
              <c:layout>
                <c:manualLayout>
                  <c:x val="9.0277777777777762E-2"/>
                  <c:y val="-0.24098765432098765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3461.9</c:v>
                </c:pt>
                <c:pt idx="1">
                  <c:v>3487.6</c:v>
                </c:pt>
                <c:pt idx="2">
                  <c:v>3631.8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мероприятия в сфере культуры</c:v>
                </c:pt>
              </c:strCache>
            </c:strRef>
          </c:tx>
          <c:dLbls>
            <c:dLbl>
              <c:idx val="0"/>
              <c:layout>
                <c:manualLayout>
                  <c:x val="9.7222222222221964E-3"/>
                  <c:y val="-7.308641975308644E-2"/>
                </c:manualLayout>
              </c:layout>
              <c:showVal val="1"/>
            </c:dLbl>
            <c:dLbl>
              <c:idx val="1"/>
              <c:layout>
                <c:manualLayout>
                  <c:x val="2.0833333333333336E-2"/>
                  <c:y val="-7.1111111111111111E-2"/>
                </c:manualLayout>
              </c:layout>
              <c:showVal val="1"/>
            </c:dLbl>
            <c:dLbl>
              <c:idx val="2"/>
              <c:layout>
                <c:manualLayout>
                  <c:x val="5.5555555555555558E-3"/>
                  <c:y val="-6.3209876543209878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</c:v>
                </c:pt>
                <c:pt idx="1">
                  <c:v>18.899999999999999</c:v>
                </c:pt>
                <c:pt idx="2">
                  <c:v>19.7</c:v>
                </c:pt>
              </c:numCache>
            </c:numRef>
          </c:val>
        </c:ser>
        <c:shape val="cylinder"/>
        <c:axId val="63219200"/>
        <c:axId val="63220736"/>
        <c:axId val="0"/>
      </c:bar3DChart>
      <c:catAx>
        <c:axId val="63219200"/>
        <c:scaling>
          <c:orientation val="minMax"/>
        </c:scaling>
        <c:axPos val="b"/>
        <c:numFmt formatCode="General" sourceLinked="1"/>
        <c:tickLblPos val="nextTo"/>
        <c:crossAx val="63220736"/>
        <c:crosses val="autoZero"/>
        <c:auto val="1"/>
        <c:lblAlgn val="ctr"/>
        <c:lblOffset val="100"/>
      </c:catAx>
      <c:valAx>
        <c:axId val="63220736"/>
        <c:scaling>
          <c:orientation val="minMax"/>
        </c:scaling>
        <c:axPos val="l"/>
        <c:majorGridlines/>
        <c:numFmt formatCode="General" sourceLinked="1"/>
        <c:tickLblPos val="nextTo"/>
        <c:crossAx val="63219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37773403324586"/>
          <c:y val="0.30892003843143745"/>
          <c:w val="0.28806671041119858"/>
          <c:h val="0.4528667688959869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84DAFB-7A88-48EC-85AF-BFD1CCE9EC7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6BBE26-ACD7-4B7E-9FED-63BE24C2E265}">
      <dgm:prSet phldrT="[Текст]" custT="1"/>
      <dgm:spPr/>
      <dgm:t>
        <a:bodyPr/>
        <a:lstStyle/>
        <a:p>
          <a:pPr algn="ctr"/>
          <a:r>
            <a:rPr lang="ru-RU" sz="1600" b="1" dirty="0" smtClean="0"/>
            <a:t>ОСНОВА ФОРМИРОВАНИЯ БЮДЖЕТА РОГОВСКОГО </a:t>
          </a:r>
          <a:r>
            <a:rPr lang="ru-RU" sz="1600" b="1" baseline="0" dirty="0" smtClean="0"/>
            <a:t>СЕЛЬСКОГО</a:t>
          </a:r>
          <a:r>
            <a:rPr lang="ru-RU" sz="1600" b="1" dirty="0" smtClean="0"/>
            <a:t> ПОСЕЛЕНИЯ ЕГОРЛЫКСКОГО РАЙОНА НА  2015 ГОД И НА ПЛАНОВЫЙ ПЕРИОД 2016 И 2017 ГОДОВ</a:t>
          </a:r>
          <a:endParaRPr lang="ru-RU" sz="1600" b="1" dirty="0"/>
        </a:p>
      </dgm:t>
    </dgm:pt>
    <dgm:pt modelId="{1F5204BA-5E96-42B3-945D-FD9C919716E4}" type="parTrans" cxnId="{23169FF4-4F99-4EB1-93AA-0ABDB1FCF2BF}">
      <dgm:prSet/>
      <dgm:spPr/>
      <dgm:t>
        <a:bodyPr/>
        <a:lstStyle/>
        <a:p>
          <a:endParaRPr lang="ru-RU"/>
        </a:p>
      </dgm:t>
    </dgm:pt>
    <dgm:pt modelId="{618F0938-1026-4908-915B-80FDF35CDEDA}" type="sibTrans" cxnId="{23169FF4-4F99-4EB1-93AA-0ABDB1FCF2BF}">
      <dgm:prSet/>
      <dgm:spPr/>
      <dgm:t>
        <a:bodyPr/>
        <a:lstStyle/>
        <a:p>
          <a:endParaRPr lang="ru-RU"/>
        </a:p>
      </dgm:t>
    </dgm:pt>
    <dgm:pt modelId="{E661DD0E-40E6-4802-938E-DE8D2684FA7F}">
      <dgm:prSet phldrT="[Текст]" custT="1"/>
      <dgm:spPr/>
      <dgm:t>
        <a:bodyPr/>
        <a:lstStyle/>
        <a:p>
          <a:pPr defTabSz="755650">
            <a:lnSpc>
              <a:spcPct val="90000"/>
            </a:lnSpc>
            <a:spcAft>
              <a:spcPct val="35000"/>
            </a:spcAft>
          </a:pPr>
          <a:r>
            <a:rPr lang="ru-RU" sz="1800" b="1" baseline="0" dirty="0" smtClean="0">
              <a:solidFill>
                <a:schemeClr val="tx1"/>
              </a:solidFill>
            </a:rPr>
            <a:t>ПРОГНОЗА СОЦИАЛЬНО-ЭКОНОМИЧЕСКОГО РАЗВИТИЯ РОГОВСКОГО СЕЛЬСКОГО ПОСЕЛЕНИЯ НА           2015-2017 ГОДЫ</a:t>
          </a:r>
        </a:p>
        <a:p>
          <a:pPr defTabSz="755650">
            <a:lnSpc>
              <a:spcPct val="90000"/>
            </a:lnSpc>
            <a:spcAft>
              <a:spcPct val="35000"/>
            </a:spcAft>
          </a:pPr>
          <a:endParaRPr lang="ru-RU" sz="1700" b="1" dirty="0" smtClean="0">
            <a:solidFill>
              <a:schemeClr val="tx1"/>
            </a:solidFill>
          </a:endParaRPr>
        </a:p>
        <a:p>
          <a:pPr defTabSz="755650">
            <a:lnSpc>
              <a:spcPct val="90000"/>
            </a:lnSpc>
            <a:spcAft>
              <a:spcPct val="35000"/>
            </a:spcAft>
          </a:pPr>
          <a:r>
            <a:rPr lang="ru-RU" sz="1000" b="1" baseline="0" dirty="0" smtClean="0">
              <a:solidFill>
                <a:schemeClr val="tx1"/>
              </a:solidFill>
            </a:rPr>
            <a:t>(ПОСТАНОВЛЕНИЕ АДМИНИСТРАЦИИ РОГОВСКОГО СЕЛЬСКОГО ПОСЕЛЕНИЯ ОТ 27.08.2014 ГОДА № 158)</a:t>
          </a:r>
        </a:p>
        <a:p>
          <a:pPr defTabSz="755650">
            <a:lnSpc>
              <a:spcPct val="90000"/>
            </a:lnSpc>
            <a:spcAft>
              <a:spcPct val="35000"/>
            </a:spcAft>
          </a:pPr>
          <a:endParaRPr lang="ru-RU" sz="1700" dirty="0"/>
        </a:p>
      </dgm:t>
    </dgm:pt>
    <dgm:pt modelId="{1FC309F5-3C4A-4C77-BA73-2FADCA411496}" type="parTrans" cxnId="{BCD0413E-2490-421F-9723-46C9C53043F0}">
      <dgm:prSet/>
      <dgm:spPr/>
      <dgm:t>
        <a:bodyPr/>
        <a:lstStyle/>
        <a:p>
          <a:endParaRPr lang="ru-RU"/>
        </a:p>
      </dgm:t>
    </dgm:pt>
    <dgm:pt modelId="{4233865A-2980-4422-90DB-4CAA91FFED9E}" type="sibTrans" cxnId="{BCD0413E-2490-421F-9723-46C9C53043F0}">
      <dgm:prSet/>
      <dgm:spPr/>
      <dgm:t>
        <a:bodyPr/>
        <a:lstStyle/>
        <a:p>
          <a:endParaRPr lang="ru-RU"/>
        </a:p>
      </dgm:t>
    </dgm:pt>
    <dgm:pt modelId="{7694C206-5772-4B35-A5BB-4AB6A42DCE35}">
      <dgm:prSet phldrT="[Текст]" custT="1"/>
      <dgm:spPr/>
      <dgm:t>
        <a:bodyPr/>
        <a:lstStyle/>
        <a:p>
          <a:r>
            <a:rPr lang="ru-RU" sz="1800" b="1" dirty="0" smtClean="0"/>
            <a:t>ОСНОВНЫЕ НАПРАВЛЕНИЯ БЮДЖЕТНОЙ М НАЛОГОВОЙ ПОЛИТИКИ РОГОВСКОГО СЕЛЬСКОГО ПОСЕЛЕНИЯ  НА 2015-2017 ГОДЫ</a:t>
          </a:r>
        </a:p>
        <a:p>
          <a:r>
            <a:rPr lang="ru-RU" sz="1000" b="1" baseline="0" dirty="0" smtClean="0"/>
            <a:t>(ПОСТАНОВЛЕНИЕ АДМИНИСТРАЦИИ РОГОВСКОГО СЕЛЬСКОГО ПОСЕЛЕНИЯ ОТ  03.10.2014 ГОДА №184)</a:t>
          </a:r>
          <a:endParaRPr lang="ru-RU" sz="1000" b="1" baseline="0" dirty="0"/>
        </a:p>
      </dgm:t>
    </dgm:pt>
    <dgm:pt modelId="{A5596366-3CA4-4472-A3B1-89F92C27DFC9}" type="parTrans" cxnId="{682BB2B6-22BB-4F6E-A2EA-ECC300113FE0}">
      <dgm:prSet/>
      <dgm:spPr/>
      <dgm:t>
        <a:bodyPr/>
        <a:lstStyle/>
        <a:p>
          <a:endParaRPr lang="ru-RU"/>
        </a:p>
      </dgm:t>
    </dgm:pt>
    <dgm:pt modelId="{95F1F5C8-1591-4DCC-BD34-44BE5ABD0404}" type="sibTrans" cxnId="{682BB2B6-22BB-4F6E-A2EA-ECC300113FE0}">
      <dgm:prSet/>
      <dgm:spPr/>
      <dgm:t>
        <a:bodyPr/>
        <a:lstStyle/>
        <a:p>
          <a:endParaRPr lang="ru-RU"/>
        </a:p>
      </dgm:t>
    </dgm:pt>
    <dgm:pt modelId="{D7BB0183-5E3E-45DA-AB51-CC0B7ED0177B}">
      <dgm:prSet phldrT="[Текст]" custT="1"/>
      <dgm:spPr/>
      <dgm:t>
        <a:bodyPr/>
        <a:lstStyle/>
        <a:p>
          <a:r>
            <a:rPr lang="ru-RU" sz="1800" b="1" dirty="0" smtClean="0"/>
            <a:t>МУНИЦИПАЛЬНЫЕ ПРОГРАММЫ РОГОВСКОГО СЕЛЬСКОГО ПОСЕЛЕНИЯ</a:t>
          </a:r>
          <a:endParaRPr lang="ru-RU" sz="1800" b="1" dirty="0"/>
        </a:p>
      </dgm:t>
    </dgm:pt>
    <dgm:pt modelId="{391315BB-B7F3-4D27-A403-9C9DE23A7374}" type="parTrans" cxnId="{7B6F1C0D-E235-4688-BD73-1FB5EF424462}">
      <dgm:prSet/>
      <dgm:spPr/>
      <dgm:t>
        <a:bodyPr/>
        <a:lstStyle/>
        <a:p>
          <a:endParaRPr lang="ru-RU"/>
        </a:p>
      </dgm:t>
    </dgm:pt>
    <dgm:pt modelId="{0C4B29A3-31B7-4644-B2E4-6BD30B4E1329}" type="sibTrans" cxnId="{7B6F1C0D-E235-4688-BD73-1FB5EF424462}">
      <dgm:prSet/>
      <dgm:spPr/>
      <dgm:t>
        <a:bodyPr/>
        <a:lstStyle/>
        <a:p>
          <a:endParaRPr lang="ru-RU"/>
        </a:p>
      </dgm:t>
    </dgm:pt>
    <dgm:pt modelId="{6BBD4050-5E76-405F-9C04-0F3355F8FCB2}" type="pres">
      <dgm:prSet presAssocID="{D184DAFB-7A88-48EC-85AF-BFD1CCE9EC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0AE9EA-BC0D-4F3D-ADC1-0FCB703A3789}" type="pres">
      <dgm:prSet presAssocID="{AF6BBE26-ACD7-4B7E-9FED-63BE24C2E265}" presName="centerShape" presStyleLbl="node0" presStyleIdx="0" presStyleCnt="1" custScaleX="117479" custLinFactNeighborX="1949" custLinFactNeighborY="-592"/>
      <dgm:spPr/>
      <dgm:t>
        <a:bodyPr/>
        <a:lstStyle/>
        <a:p>
          <a:endParaRPr lang="ru-RU"/>
        </a:p>
      </dgm:t>
    </dgm:pt>
    <dgm:pt modelId="{F997B9F7-D38C-4695-B5CE-C2514192048F}" type="pres">
      <dgm:prSet presAssocID="{1FC309F5-3C4A-4C77-BA73-2FADCA411496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7488C495-E61D-4FC4-B05D-6797AC6DD8C7}" type="pres">
      <dgm:prSet presAssocID="{E661DD0E-40E6-4802-938E-DE8D2684FA7F}" presName="node" presStyleLbl="node1" presStyleIdx="0" presStyleCnt="3" custScaleX="102107" custScaleY="195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E1B028-1FE2-4417-BADF-230D27EBD689}" type="pres">
      <dgm:prSet presAssocID="{A5596366-3CA4-4472-A3B1-89F92C27DFC9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CCCCD430-4F03-4436-83D1-CCB9A487C34B}" type="pres">
      <dgm:prSet presAssocID="{7694C206-5772-4B35-A5BB-4AB6A42DCE35}" presName="node" presStyleLbl="node1" presStyleIdx="1" presStyleCnt="3" custScaleY="143046" custRadScaleRad="91049" custRadScaleInc="-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C6BE7-00EF-48A2-B6A0-3A1ACC6AEB5A}" type="pres">
      <dgm:prSet presAssocID="{391315BB-B7F3-4D27-A403-9C9DE23A737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55D35711-8771-492D-B1F1-3E0847D52767}" type="pres">
      <dgm:prSet presAssocID="{D7BB0183-5E3E-45DA-AB51-CC0B7ED0177B}" presName="node" presStyleLbl="node1" presStyleIdx="2" presStyleCnt="3" custScaleX="92699" custScaleY="184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169FF4-4F99-4EB1-93AA-0ABDB1FCF2BF}" srcId="{D184DAFB-7A88-48EC-85AF-BFD1CCE9EC78}" destId="{AF6BBE26-ACD7-4B7E-9FED-63BE24C2E265}" srcOrd="0" destOrd="0" parTransId="{1F5204BA-5E96-42B3-945D-FD9C919716E4}" sibTransId="{618F0938-1026-4908-915B-80FDF35CDEDA}"/>
    <dgm:cxn modelId="{682BB2B6-22BB-4F6E-A2EA-ECC300113FE0}" srcId="{AF6BBE26-ACD7-4B7E-9FED-63BE24C2E265}" destId="{7694C206-5772-4B35-A5BB-4AB6A42DCE35}" srcOrd="1" destOrd="0" parTransId="{A5596366-3CA4-4472-A3B1-89F92C27DFC9}" sibTransId="{95F1F5C8-1591-4DCC-BD34-44BE5ABD0404}"/>
    <dgm:cxn modelId="{7B6F1C0D-E235-4688-BD73-1FB5EF424462}" srcId="{AF6BBE26-ACD7-4B7E-9FED-63BE24C2E265}" destId="{D7BB0183-5E3E-45DA-AB51-CC0B7ED0177B}" srcOrd="2" destOrd="0" parTransId="{391315BB-B7F3-4D27-A403-9C9DE23A7374}" sibTransId="{0C4B29A3-31B7-4644-B2E4-6BD30B4E1329}"/>
    <dgm:cxn modelId="{41E2ECDC-76EC-41C5-8437-A897510890AB}" type="presOf" srcId="{7694C206-5772-4B35-A5BB-4AB6A42DCE35}" destId="{CCCCD430-4F03-4436-83D1-CCB9A487C34B}" srcOrd="0" destOrd="0" presId="urn:microsoft.com/office/officeart/2005/8/layout/radial4"/>
    <dgm:cxn modelId="{CAD04FEE-F47E-415D-A105-C9474BE44E62}" type="presOf" srcId="{1FC309F5-3C4A-4C77-BA73-2FADCA411496}" destId="{F997B9F7-D38C-4695-B5CE-C2514192048F}" srcOrd="0" destOrd="0" presId="urn:microsoft.com/office/officeart/2005/8/layout/radial4"/>
    <dgm:cxn modelId="{BCD0413E-2490-421F-9723-46C9C53043F0}" srcId="{AF6BBE26-ACD7-4B7E-9FED-63BE24C2E265}" destId="{E661DD0E-40E6-4802-938E-DE8D2684FA7F}" srcOrd="0" destOrd="0" parTransId="{1FC309F5-3C4A-4C77-BA73-2FADCA411496}" sibTransId="{4233865A-2980-4422-90DB-4CAA91FFED9E}"/>
    <dgm:cxn modelId="{34D8B531-B2DE-4F63-B7E6-E39C97E39795}" type="presOf" srcId="{A5596366-3CA4-4472-A3B1-89F92C27DFC9}" destId="{F3E1B028-1FE2-4417-BADF-230D27EBD689}" srcOrd="0" destOrd="0" presId="urn:microsoft.com/office/officeart/2005/8/layout/radial4"/>
    <dgm:cxn modelId="{B85079ED-213A-4CEA-A0C3-C159890A0E5C}" type="presOf" srcId="{391315BB-B7F3-4D27-A403-9C9DE23A7374}" destId="{F5EC6BE7-00EF-48A2-B6A0-3A1ACC6AEB5A}" srcOrd="0" destOrd="0" presId="urn:microsoft.com/office/officeart/2005/8/layout/radial4"/>
    <dgm:cxn modelId="{87AF4762-2874-4377-9102-1C94A1EC0420}" type="presOf" srcId="{D7BB0183-5E3E-45DA-AB51-CC0B7ED0177B}" destId="{55D35711-8771-492D-B1F1-3E0847D52767}" srcOrd="0" destOrd="0" presId="urn:microsoft.com/office/officeart/2005/8/layout/radial4"/>
    <dgm:cxn modelId="{232CAF96-ED65-4974-A0EC-C102D2D09111}" type="presOf" srcId="{E661DD0E-40E6-4802-938E-DE8D2684FA7F}" destId="{7488C495-E61D-4FC4-B05D-6797AC6DD8C7}" srcOrd="0" destOrd="0" presId="urn:microsoft.com/office/officeart/2005/8/layout/radial4"/>
    <dgm:cxn modelId="{CFC07941-9975-4D22-9608-EAB0315EE43D}" type="presOf" srcId="{D184DAFB-7A88-48EC-85AF-BFD1CCE9EC78}" destId="{6BBD4050-5E76-405F-9C04-0F3355F8FCB2}" srcOrd="0" destOrd="0" presId="urn:microsoft.com/office/officeart/2005/8/layout/radial4"/>
    <dgm:cxn modelId="{B302FA66-40F8-4EE7-9832-8C511A61F97F}" type="presOf" srcId="{AF6BBE26-ACD7-4B7E-9FED-63BE24C2E265}" destId="{370AE9EA-BC0D-4F3D-ADC1-0FCB703A3789}" srcOrd="0" destOrd="0" presId="urn:microsoft.com/office/officeart/2005/8/layout/radial4"/>
    <dgm:cxn modelId="{BBF006E6-EF2A-45A6-A872-4DD547EF57EF}" type="presParOf" srcId="{6BBD4050-5E76-405F-9C04-0F3355F8FCB2}" destId="{370AE9EA-BC0D-4F3D-ADC1-0FCB703A3789}" srcOrd="0" destOrd="0" presId="urn:microsoft.com/office/officeart/2005/8/layout/radial4"/>
    <dgm:cxn modelId="{2F87CE8C-0766-4839-A4C5-911E55AF4D47}" type="presParOf" srcId="{6BBD4050-5E76-405F-9C04-0F3355F8FCB2}" destId="{F997B9F7-D38C-4695-B5CE-C2514192048F}" srcOrd="1" destOrd="0" presId="urn:microsoft.com/office/officeart/2005/8/layout/radial4"/>
    <dgm:cxn modelId="{694DE5C2-B0D9-48C8-BDAC-E6874CC5634D}" type="presParOf" srcId="{6BBD4050-5E76-405F-9C04-0F3355F8FCB2}" destId="{7488C495-E61D-4FC4-B05D-6797AC6DD8C7}" srcOrd="2" destOrd="0" presId="urn:microsoft.com/office/officeart/2005/8/layout/radial4"/>
    <dgm:cxn modelId="{1D3EC07A-F942-4F8F-A1E0-10DB3D675BA7}" type="presParOf" srcId="{6BBD4050-5E76-405F-9C04-0F3355F8FCB2}" destId="{F3E1B028-1FE2-4417-BADF-230D27EBD689}" srcOrd="3" destOrd="0" presId="urn:microsoft.com/office/officeart/2005/8/layout/radial4"/>
    <dgm:cxn modelId="{BBEA8205-EDDB-4BCB-A307-EB62E131C2A4}" type="presParOf" srcId="{6BBD4050-5E76-405F-9C04-0F3355F8FCB2}" destId="{CCCCD430-4F03-4436-83D1-CCB9A487C34B}" srcOrd="4" destOrd="0" presId="urn:microsoft.com/office/officeart/2005/8/layout/radial4"/>
    <dgm:cxn modelId="{5E0082E5-F7C4-4B19-8C5C-73853007B700}" type="presParOf" srcId="{6BBD4050-5E76-405F-9C04-0F3355F8FCB2}" destId="{F5EC6BE7-00EF-48A2-B6A0-3A1ACC6AEB5A}" srcOrd="5" destOrd="0" presId="urn:microsoft.com/office/officeart/2005/8/layout/radial4"/>
    <dgm:cxn modelId="{E1DFB71C-77B8-46D5-8AE7-944DC5844EAA}" type="presParOf" srcId="{6BBD4050-5E76-405F-9C04-0F3355F8FCB2}" destId="{55D35711-8771-492D-B1F1-3E0847D52767}" srcOrd="6" destOrd="0" presId="urn:microsoft.com/office/officeart/2005/8/layout/radial4"/>
  </dgm:cxnLst>
  <dgm:bg>
    <a:gradFill>
      <a:gsLst>
        <a:gs pos="48000">
          <a:srgbClr val="6BB1C9">
            <a:lumMod val="75000"/>
          </a:srgbClr>
        </a:gs>
        <a:gs pos="45000">
          <a:srgbClr val="FF7A00"/>
        </a:gs>
        <a:gs pos="70000">
          <a:srgbClr val="FF0300"/>
        </a:gs>
        <a:gs pos="100000">
          <a:srgbClr val="4D0808"/>
        </a:gs>
      </a:gsLst>
      <a:lin ang="5400000" scaled="0"/>
    </a:gra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DF57B1-7FFC-4679-86DD-6EC3F6837FF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C6455B-5503-4B6B-92A8-2E5502E589F1}" type="pres">
      <dgm:prSet presAssocID="{7DDF57B1-7FFC-4679-86DD-6EC3F6837FF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886A7E8-233E-4A59-892F-092242BF07E7}" type="presOf" srcId="{7DDF57B1-7FFC-4679-86DD-6EC3F6837FFC}" destId="{00C6455B-5503-4B6B-92A8-2E5502E589F1}" srcOrd="0" destOrd="0" presId="urn:microsoft.com/office/officeart/2005/8/layout/radial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1AB5E8-EFBB-4E4B-B602-88CA9099253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751A67-E3D9-4F76-8F78-B159020D171B}">
      <dgm:prSet phldrT="[Текст]"/>
      <dgm:spPr/>
      <dgm:t>
        <a:bodyPr/>
        <a:lstStyle/>
        <a:p>
          <a:r>
            <a:rPr lang="ru-RU" dirty="0" smtClean="0"/>
            <a:t>ОБЕСПЕЧЕНИЕ СБАЛАНСИРОВАННОСТИ МЕСТНОГО БЮДЖЕТА</a:t>
          </a:r>
          <a:endParaRPr lang="ru-RU" dirty="0"/>
        </a:p>
      </dgm:t>
    </dgm:pt>
    <dgm:pt modelId="{5E87446D-836E-4089-8EE2-79041E35BE9B}" type="parTrans" cxnId="{C59BD6E2-E713-4D52-A38C-FEA4538A7A34}">
      <dgm:prSet/>
      <dgm:spPr/>
      <dgm:t>
        <a:bodyPr/>
        <a:lstStyle/>
        <a:p>
          <a:endParaRPr lang="ru-RU"/>
        </a:p>
      </dgm:t>
    </dgm:pt>
    <dgm:pt modelId="{91516570-ED46-4952-9D21-804739325119}" type="sibTrans" cxnId="{C59BD6E2-E713-4D52-A38C-FEA4538A7A34}">
      <dgm:prSet/>
      <dgm:spPr/>
      <dgm:t>
        <a:bodyPr/>
        <a:lstStyle/>
        <a:p>
          <a:endParaRPr lang="ru-RU"/>
        </a:p>
      </dgm:t>
    </dgm:pt>
    <dgm:pt modelId="{1A858793-B3F5-4EA6-9B32-4147E96AA2BD}">
      <dgm:prSet phldrT="[Текст]"/>
      <dgm:spPr/>
      <dgm:t>
        <a:bodyPr/>
        <a:lstStyle/>
        <a:p>
          <a:r>
            <a:rPr lang="ru-RU" dirty="0" smtClean="0"/>
            <a:t>ПОВЫШЕНИЯ ОБЪЕКТИВНОСТИ И КАЧЕСТВА БЮДЖЕТНОГО ПЛАНИРОВАНИЯ</a:t>
          </a:r>
          <a:endParaRPr lang="ru-RU" dirty="0"/>
        </a:p>
      </dgm:t>
    </dgm:pt>
    <dgm:pt modelId="{0F5F3D20-A796-4742-9FED-F13C7135CE8F}" type="parTrans" cxnId="{24AD463E-2D01-4577-84C0-B6481F7491B0}">
      <dgm:prSet/>
      <dgm:spPr/>
      <dgm:t>
        <a:bodyPr/>
        <a:lstStyle/>
        <a:p>
          <a:endParaRPr lang="ru-RU"/>
        </a:p>
      </dgm:t>
    </dgm:pt>
    <dgm:pt modelId="{D883C25F-8F29-46ED-BAAD-365E6092B568}" type="sibTrans" cxnId="{24AD463E-2D01-4577-84C0-B6481F7491B0}">
      <dgm:prSet/>
      <dgm:spPr/>
      <dgm:t>
        <a:bodyPr/>
        <a:lstStyle/>
        <a:p>
          <a:endParaRPr lang="ru-RU"/>
        </a:p>
      </dgm:t>
    </dgm:pt>
    <dgm:pt modelId="{24D0D706-B0EE-4746-A1B1-072702D58D40}">
      <dgm:prSet phldrT="[Текст]"/>
      <dgm:spPr/>
      <dgm:t>
        <a:bodyPr/>
        <a:lstStyle/>
        <a:p>
          <a:r>
            <a:rPr lang="ru-RU" dirty="0" smtClean="0"/>
            <a:t>ПОВЫШЕНИЯ ЭФФЕКТИВНОСТИ  РАСПРЕДЕЛЕНИЯ  БЮДЖЕТНЫХ СРЕДСТВ В ЦЕЛЯХ ВОЗМОЖНОСТИ  СОВЕРШЕНИЯ БЮДЖЕТНОГО МАНЕВРА, ОТВЕТСТВЕННОГО ПОДХОДА К ПРИНЯТИЮ НОВЫХ РАСХОДНЫХ ОБЯЗАТЕЛЬСТВ  С УЧЕТОМ ИХ  СОЦИАЛЬНО- ЭКОНОМИЧЕСКОЙ  ЗНАЧИМОСТИ</a:t>
          </a:r>
          <a:endParaRPr lang="ru-RU" dirty="0"/>
        </a:p>
      </dgm:t>
    </dgm:pt>
    <dgm:pt modelId="{73D48931-BF72-40F7-81CD-FB884FCD568B}" type="parTrans" cxnId="{0ADC0CA3-3312-4B56-A1FF-84E82013EF94}">
      <dgm:prSet/>
      <dgm:spPr/>
      <dgm:t>
        <a:bodyPr/>
        <a:lstStyle/>
        <a:p>
          <a:endParaRPr lang="ru-RU"/>
        </a:p>
      </dgm:t>
    </dgm:pt>
    <dgm:pt modelId="{4DA40223-4969-49E2-A009-0EA682007889}" type="sibTrans" cxnId="{0ADC0CA3-3312-4B56-A1FF-84E82013EF94}">
      <dgm:prSet/>
      <dgm:spPr/>
      <dgm:t>
        <a:bodyPr/>
        <a:lstStyle/>
        <a:p>
          <a:endParaRPr lang="ru-RU"/>
        </a:p>
      </dgm:t>
    </dgm:pt>
    <dgm:pt modelId="{C70E2AED-5EBF-4291-8EB1-943871A862E6}" type="pres">
      <dgm:prSet presAssocID="{C81AB5E8-EFBB-4E4B-B602-88CA90992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38B074-64C2-4161-A22F-14F7F6BB8C2B}" type="pres">
      <dgm:prSet presAssocID="{24D0D706-B0EE-4746-A1B1-072702D58D40}" presName="boxAndChildren" presStyleCnt="0"/>
      <dgm:spPr/>
    </dgm:pt>
    <dgm:pt modelId="{0D0BCAC0-AC21-4227-8469-BDCC379CCE25}" type="pres">
      <dgm:prSet presAssocID="{24D0D706-B0EE-4746-A1B1-072702D58D40}" presName="parentTextBox" presStyleLbl="node1" presStyleIdx="0" presStyleCnt="3"/>
      <dgm:spPr/>
      <dgm:t>
        <a:bodyPr/>
        <a:lstStyle/>
        <a:p>
          <a:endParaRPr lang="ru-RU"/>
        </a:p>
      </dgm:t>
    </dgm:pt>
    <dgm:pt modelId="{DCF5F0C7-AF82-4CD5-B9C2-C91BEF918817}" type="pres">
      <dgm:prSet presAssocID="{D883C25F-8F29-46ED-BAAD-365E6092B568}" presName="sp" presStyleCnt="0"/>
      <dgm:spPr/>
    </dgm:pt>
    <dgm:pt modelId="{FF5F35E9-B206-4111-AB21-FD801571C653}" type="pres">
      <dgm:prSet presAssocID="{1A858793-B3F5-4EA6-9B32-4147E96AA2BD}" presName="arrowAndChildren" presStyleCnt="0"/>
      <dgm:spPr/>
    </dgm:pt>
    <dgm:pt modelId="{A7126A48-4BC7-48A7-8579-F6B534A6D571}" type="pres">
      <dgm:prSet presAssocID="{1A858793-B3F5-4EA6-9B32-4147E96AA2B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1A7E9A88-828D-4079-A0D8-72FC53262ED0}" type="pres">
      <dgm:prSet presAssocID="{91516570-ED46-4952-9D21-804739325119}" presName="sp" presStyleCnt="0"/>
      <dgm:spPr/>
    </dgm:pt>
    <dgm:pt modelId="{F18B1B38-4827-4042-82DB-828FB7C4480D}" type="pres">
      <dgm:prSet presAssocID="{09751A67-E3D9-4F76-8F78-B159020D171B}" presName="arrowAndChildren" presStyleCnt="0"/>
      <dgm:spPr/>
    </dgm:pt>
    <dgm:pt modelId="{17889E53-E29F-43C9-8112-677A37C33B9B}" type="pres">
      <dgm:prSet presAssocID="{09751A67-E3D9-4F76-8F78-B159020D171B}" presName="parentTextArrow" presStyleLbl="node1" presStyleIdx="2" presStyleCnt="3" custLinFactNeighborX="520" custLinFactNeighborY="-1644"/>
      <dgm:spPr/>
      <dgm:t>
        <a:bodyPr/>
        <a:lstStyle/>
        <a:p>
          <a:endParaRPr lang="ru-RU"/>
        </a:p>
      </dgm:t>
    </dgm:pt>
  </dgm:ptLst>
  <dgm:cxnLst>
    <dgm:cxn modelId="{64B04415-6D85-4A29-9DCE-69802A1BDF88}" type="presOf" srcId="{1A858793-B3F5-4EA6-9B32-4147E96AA2BD}" destId="{A7126A48-4BC7-48A7-8579-F6B534A6D571}" srcOrd="0" destOrd="0" presId="urn:microsoft.com/office/officeart/2005/8/layout/process4"/>
    <dgm:cxn modelId="{CD23F513-DF0C-46EC-B940-A7F423E2EFE4}" type="presOf" srcId="{09751A67-E3D9-4F76-8F78-B159020D171B}" destId="{17889E53-E29F-43C9-8112-677A37C33B9B}" srcOrd="0" destOrd="0" presId="urn:microsoft.com/office/officeart/2005/8/layout/process4"/>
    <dgm:cxn modelId="{0ADC0CA3-3312-4B56-A1FF-84E82013EF94}" srcId="{C81AB5E8-EFBB-4E4B-B602-88CA90992535}" destId="{24D0D706-B0EE-4746-A1B1-072702D58D40}" srcOrd="2" destOrd="0" parTransId="{73D48931-BF72-40F7-81CD-FB884FCD568B}" sibTransId="{4DA40223-4969-49E2-A009-0EA682007889}"/>
    <dgm:cxn modelId="{09AD2959-F562-44B0-A588-DA035F96ED06}" type="presOf" srcId="{C81AB5E8-EFBB-4E4B-B602-88CA90992535}" destId="{C70E2AED-5EBF-4291-8EB1-943871A862E6}" srcOrd="0" destOrd="0" presId="urn:microsoft.com/office/officeart/2005/8/layout/process4"/>
    <dgm:cxn modelId="{C59BD6E2-E713-4D52-A38C-FEA4538A7A34}" srcId="{C81AB5E8-EFBB-4E4B-B602-88CA90992535}" destId="{09751A67-E3D9-4F76-8F78-B159020D171B}" srcOrd="0" destOrd="0" parTransId="{5E87446D-836E-4089-8EE2-79041E35BE9B}" sibTransId="{91516570-ED46-4952-9D21-804739325119}"/>
    <dgm:cxn modelId="{93428FC6-B36E-420B-A59D-89FB33A3C43D}" type="presOf" srcId="{24D0D706-B0EE-4746-A1B1-072702D58D40}" destId="{0D0BCAC0-AC21-4227-8469-BDCC379CCE25}" srcOrd="0" destOrd="0" presId="urn:microsoft.com/office/officeart/2005/8/layout/process4"/>
    <dgm:cxn modelId="{24AD463E-2D01-4577-84C0-B6481F7491B0}" srcId="{C81AB5E8-EFBB-4E4B-B602-88CA90992535}" destId="{1A858793-B3F5-4EA6-9B32-4147E96AA2BD}" srcOrd="1" destOrd="0" parTransId="{0F5F3D20-A796-4742-9FED-F13C7135CE8F}" sibTransId="{D883C25F-8F29-46ED-BAAD-365E6092B568}"/>
    <dgm:cxn modelId="{03FB6A8A-D883-4160-825E-00424F427E42}" type="presParOf" srcId="{C70E2AED-5EBF-4291-8EB1-943871A862E6}" destId="{8838B074-64C2-4161-A22F-14F7F6BB8C2B}" srcOrd="0" destOrd="0" presId="urn:microsoft.com/office/officeart/2005/8/layout/process4"/>
    <dgm:cxn modelId="{572183AE-2C17-40EB-B7D5-C2572640B54E}" type="presParOf" srcId="{8838B074-64C2-4161-A22F-14F7F6BB8C2B}" destId="{0D0BCAC0-AC21-4227-8469-BDCC379CCE25}" srcOrd="0" destOrd="0" presId="urn:microsoft.com/office/officeart/2005/8/layout/process4"/>
    <dgm:cxn modelId="{17FFA706-2657-4145-A03B-8D4551C1DA8D}" type="presParOf" srcId="{C70E2AED-5EBF-4291-8EB1-943871A862E6}" destId="{DCF5F0C7-AF82-4CD5-B9C2-C91BEF918817}" srcOrd="1" destOrd="0" presId="urn:microsoft.com/office/officeart/2005/8/layout/process4"/>
    <dgm:cxn modelId="{33FD8E87-8CE9-4697-B06C-C7F9B4B046C1}" type="presParOf" srcId="{C70E2AED-5EBF-4291-8EB1-943871A862E6}" destId="{FF5F35E9-B206-4111-AB21-FD801571C653}" srcOrd="2" destOrd="0" presId="urn:microsoft.com/office/officeart/2005/8/layout/process4"/>
    <dgm:cxn modelId="{FB384D7E-78CB-4B61-937F-B23EC830CC8F}" type="presParOf" srcId="{FF5F35E9-B206-4111-AB21-FD801571C653}" destId="{A7126A48-4BC7-48A7-8579-F6B534A6D571}" srcOrd="0" destOrd="0" presId="urn:microsoft.com/office/officeart/2005/8/layout/process4"/>
    <dgm:cxn modelId="{6FB08966-44CA-433A-B050-828BFE560BCF}" type="presParOf" srcId="{C70E2AED-5EBF-4291-8EB1-943871A862E6}" destId="{1A7E9A88-828D-4079-A0D8-72FC53262ED0}" srcOrd="3" destOrd="0" presId="urn:microsoft.com/office/officeart/2005/8/layout/process4"/>
    <dgm:cxn modelId="{66A3B568-FEAC-47D2-A1DE-C70DED005C00}" type="presParOf" srcId="{C70E2AED-5EBF-4291-8EB1-943871A862E6}" destId="{F18B1B38-4827-4042-82DB-828FB7C4480D}" srcOrd="4" destOrd="0" presId="urn:microsoft.com/office/officeart/2005/8/layout/process4"/>
    <dgm:cxn modelId="{B80BDB01-D417-4D70-8114-E7A298F7B394}" type="presParOf" srcId="{F18B1B38-4827-4042-82DB-828FB7C4480D}" destId="{17889E53-E29F-43C9-8112-677A37C33B9B}" srcOrd="0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E1B288-E1AF-46AF-BD81-AEC3975D6FA3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5FD125-0C29-40D9-A4C4-7C826BC0C58C}">
      <dgm:prSet phldrT="[Текст]" custT="1"/>
      <dgm:spPr/>
      <dgm:t>
        <a:bodyPr/>
        <a:lstStyle/>
        <a:p>
          <a:r>
            <a:rPr lang="ru-RU" sz="2000" baseline="0" dirty="0" smtClean="0">
              <a:solidFill>
                <a:schemeClr val="tx1"/>
              </a:solidFill>
            </a:rPr>
            <a:t>Всего </a:t>
          </a:r>
        </a:p>
        <a:p>
          <a:r>
            <a:rPr lang="ru-RU" sz="2000" baseline="0" dirty="0" smtClean="0">
              <a:solidFill>
                <a:schemeClr val="tx1"/>
              </a:solidFill>
            </a:rPr>
            <a:t>8547,2 </a:t>
          </a:r>
        </a:p>
        <a:p>
          <a:r>
            <a:rPr lang="ru-RU" sz="2000" baseline="0" dirty="0" smtClean="0">
              <a:solidFill>
                <a:schemeClr val="tx1"/>
              </a:solidFill>
            </a:rPr>
            <a:t>тыс. рублей</a:t>
          </a:r>
          <a:endParaRPr lang="ru-RU" sz="2000" baseline="0" dirty="0">
            <a:solidFill>
              <a:schemeClr val="tx1"/>
            </a:solidFill>
          </a:endParaRPr>
        </a:p>
      </dgm:t>
    </dgm:pt>
    <dgm:pt modelId="{8010A4A5-2FE3-4E50-8CDA-C465E2785B5E}" type="parTrans" cxnId="{1712AD75-B2DB-4D52-B4B6-3F87CCCB953A}">
      <dgm:prSet/>
      <dgm:spPr/>
      <dgm:t>
        <a:bodyPr/>
        <a:lstStyle/>
        <a:p>
          <a:endParaRPr lang="ru-RU"/>
        </a:p>
      </dgm:t>
    </dgm:pt>
    <dgm:pt modelId="{D90E043E-6283-49FE-A53B-C4E34B4B0A7A}" type="sibTrans" cxnId="{1712AD75-B2DB-4D52-B4B6-3F87CCCB953A}">
      <dgm:prSet/>
      <dgm:spPr/>
      <dgm:t>
        <a:bodyPr/>
        <a:lstStyle/>
        <a:p>
          <a:endParaRPr lang="ru-RU"/>
        </a:p>
      </dgm:t>
    </dgm:pt>
    <dgm:pt modelId="{92C456A7-1236-453C-861E-9B3E1AA11A42}">
      <dgm:prSet phldrT="[Текст]" custT="1"/>
      <dgm:spPr/>
      <dgm:t>
        <a:bodyPr/>
        <a:lstStyle/>
        <a:p>
          <a:pPr algn="ctr"/>
          <a:endParaRPr lang="ru-RU" sz="900" dirty="0" smtClean="0"/>
        </a:p>
        <a:p>
          <a:pPr algn="ctr"/>
          <a:endParaRPr lang="ru-RU" sz="1100" dirty="0" smtClean="0"/>
        </a:p>
        <a:p>
          <a:pPr algn="ctr"/>
          <a:r>
            <a:rPr lang="ru-RU" sz="1600" cap="all" baseline="0" dirty="0" smtClean="0">
              <a:solidFill>
                <a:schemeClr val="tx1"/>
              </a:solidFill>
            </a:rPr>
            <a:t>Общегосударственные вопросы</a:t>
          </a:r>
        </a:p>
        <a:p>
          <a:pPr algn="ctr"/>
          <a:r>
            <a:rPr lang="ru-RU" sz="1600" dirty="0" smtClean="0">
              <a:solidFill>
                <a:schemeClr val="tx1"/>
              </a:solidFill>
            </a:rPr>
            <a:t>3793,8 ТЫС. РУБ.</a:t>
          </a:r>
        </a:p>
        <a:p>
          <a:pPr algn="ctr"/>
          <a:endParaRPr lang="ru-RU" sz="1100" dirty="0"/>
        </a:p>
      </dgm:t>
    </dgm:pt>
    <dgm:pt modelId="{2D630AC9-060F-4B21-A1A4-9ADF53E7FA26}" type="parTrans" cxnId="{625DC9C7-3CEE-4D7A-B27D-50495D990414}">
      <dgm:prSet/>
      <dgm:spPr/>
      <dgm:t>
        <a:bodyPr/>
        <a:lstStyle/>
        <a:p>
          <a:endParaRPr lang="ru-RU"/>
        </a:p>
      </dgm:t>
    </dgm:pt>
    <dgm:pt modelId="{5810AB2B-F103-495F-AFFF-56F4344D4073}" type="sibTrans" cxnId="{625DC9C7-3CEE-4D7A-B27D-50495D990414}">
      <dgm:prSet/>
      <dgm:spPr/>
      <dgm:t>
        <a:bodyPr/>
        <a:lstStyle/>
        <a:p>
          <a:endParaRPr lang="ru-RU"/>
        </a:p>
      </dgm:t>
    </dgm:pt>
    <dgm:pt modelId="{98721628-11BF-466E-B3ED-5A39AD1579BA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КУЛЬТУРА</a:t>
          </a:r>
        </a:p>
        <a:p>
          <a:r>
            <a:rPr lang="ru-RU" sz="1600" dirty="0" smtClean="0">
              <a:solidFill>
                <a:schemeClr val="tx1"/>
              </a:solidFill>
            </a:rPr>
            <a:t>3479,9 ТЫС. РУБ.</a:t>
          </a:r>
        </a:p>
        <a:p>
          <a:endParaRPr lang="ru-RU" sz="1700" dirty="0">
            <a:solidFill>
              <a:schemeClr val="tx1"/>
            </a:solidFill>
          </a:endParaRPr>
        </a:p>
      </dgm:t>
    </dgm:pt>
    <dgm:pt modelId="{6DA88329-BA93-47EA-8D7A-50941FF939F7}" type="parTrans" cxnId="{F0C8D6B8-D318-4126-9ED4-CCF1B1B30A82}">
      <dgm:prSet/>
      <dgm:spPr/>
      <dgm:t>
        <a:bodyPr/>
        <a:lstStyle/>
        <a:p>
          <a:endParaRPr lang="ru-RU"/>
        </a:p>
      </dgm:t>
    </dgm:pt>
    <dgm:pt modelId="{BDC77D63-3621-4360-9A4F-33D0784FC089}" type="sibTrans" cxnId="{F0C8D6B8-D318-4126-9ED4-CCF1B1B30A82}">
      <dgm:prSet/>
      <dgm:spPr/>
      <dgm:t>
        <a:bodyPr/>
        <a:lstStyle/>
        <a:p>
          <a:endParaRPr lang="ru-RU"/>
        </a:p>
      </dgm:t>
    </dgm:pt>
    <dgm:pt modelId="{EBA7071F-0974-4D98-97F0-107EA8381431}">
      <dgm:prSet custT="1"/>
      <dgm:spPr/>
      <dgm:t>
        <a:bodyPr/>
        <a:lstStyle/>
        <a:p>
          <a:r>
            <a:rPr lang="ru-RU" sz="1400" baseline="0" dirty="0" smtClean="0">
              <a:solidFill>
                <a:schemeClr val="tx1"/>
              </a:solidFill>
            </a:rPr>
            <a:t>БЛАГОУСТРОЙСТВО</a:t>
          </a:r>
        </a:p>
        <a:p>
          <a:r>
            <a:rPr lang="ru-RU" sz="1600" dirty="0" smtClean="0">
              <a:solidFill>
                <a:schemeClr val="tx1"/>
              </a:solidFill>
            </a:rPr>
            <a:t>452,1</a:t>
          </a:r>
        </a:p>
        <a:p>
          <a:r>
            <a:rPr lang="ru-RU" sz="1600" dirty="0" smtClean="0">
              <a:solidFill>
                <a:schemeClr val="tx1"/>
              </a:solidFill>
            </a:rPr>
            <a:t>ТЫС. РУБ.</a:t>
          </a:r>
          <a:endParaRPr lang="ru-RU" sz="1600" dirty="0">
            <a:solidFill>
              <a:schemeClr val="tx1"/>
            </a:solidFill>
          </a:endParaRPr>
        </a:p>
      </dgm:t>
    </dgm:pt>
    <dgm:pt modelId="{6ABE20AD-C63C-4449-941F-F04D7E12DEA1}" type="parTrans" cxnId="{DAD9C2C3-0564-482E-86E3-F21F5B32BB67}">
      <dgm:prSet/>
      <dgm:spPr/>
      <dgm:t>
        <a:bodyPr/>
        <a:lstStyle/>
        <a:p>
          <a:endParaRPr lang="ru-RU"/>
        </a:p>
      </dgm:t>
    </dgm:pt>
    <dgm:pt modelId="{F143985E-18D1-45B9-B666-DBF80C80BEC2}" type="sibTrans" cxnId="{DAD9C2C3-0564-482E-86E3-F21F5B32BB67}">
      <dgm:prSet/>
      <dgm:spPr/>
      <dgm:t>
        <a:bodyPr/>
        <a:lstStyle/>
        <a:p>
          <a:endParaRPr lang="ru-RU"/>
        </a:p>
      </dgm:t>
    </dgm:pt>
    <dgm:pt modelId="{DD84895E-EA58-4849-ADBE-BF5BF8D7264A}">
      <dgm:prSet custT="1"/>
      <dgm:spPr/>
      <dgm:t>
        <a:bodyPr/>
        <a:lstStyle/>
        <a:p>
          <a:r>
            <a:rPr lang="ru-RU" sz="1600" baseline="0" dirty="0" smtClean="0">
              <a:solidFill>
                <a:schemeClr val="tx1"/>
              </a:solidFill>
            </a:rPr>
            <a:t>ДОРОЖНОЕ ХОЗЯЙСТВО</a:t>
          </a:r>
        </a:p>
        <a:p>
          <a:r>
            <a:rPr lang="ru-RU" sz="1600" baseline="0" dirty="0" smtClean="0">
              <a:solidFill>
                <a:schemeClr val="tx1"/>
              </a:solidFill>
            </a:rPr>
            <a:t>648,7  ТЫС. РУБ</a:t>
          </a:r>
          <a:r>
            <a:rPr lang="ru-RU" sz="1500" dirty="0" smtClean="0">
              <a:solidFill>
                <a:schemeClr val="tx1"/>
              </a:solidFill>
            </a:rPr>
            <a:t>.</a:t>
          </a:r>
        </a:p>
      </dgm:t>
    </dgm:pt>
    <dgm:pt modelId="{1569CD94-C98E-44F5-A5C6-27F09C265CB8}" type="parTrans" cxnId="{E028287A-6E69-4A39-A4FF-DB72F6B6B23F}">
      <dgm:prSet/>
      <dgm:spPr/>
      <dgm:t>
        <a:bodyPr/>
        <a:lstStyle/>
        <a:p>
          <a:endParaRPr lang="ru-RU"/>
        </a:p>
      </dgm:t>
    </dgm:pt>
    <dgm:pt modelId="{EEA85190-6ED3-473F-9859-D2ED49BC1C1C}" type="sibTrans" cxnId="{E028287A-6E69-4A39-A4FF-DB72F6B6B23F}">
      <dgm:prSet/>
      <dgm:spPr/>
      <dgm:t>
        <a:bodyPr/>
        <a:lstStyle/>
        <a:p>
          <a:endParaRPr lang="ru-RU"/>
        </a:p>
      </dgm:t>
    </dgm:pt>
    <dgm:pt modelId="{A0519789-FC26-446E-961D-748DC2A06B98}">
      <dgm:prSet custT="1"/>
      <dgm:spPr/>
      <dgm:t>
        <a:bodyPr/>
        <a:lstStyle/>
        <a:p>
          <a:r>
            <a:rPr lang="ru-RU" sz="1600" cap="all" baseline="0" dirty="0" smtClean="0">
              <a:solidFill>
                <a:schemeClr val="tx1"/>
              </a:solidFill>
            </a:rPr>
            <a:t>ДРУГИЕ ВОПРОСЫ В ОБЛАСТИ НАЦИОНАЛЬНОЙ ЭКОНОМИКИ</a:t>
          </a:r>
        </a:p>
        <a:p>
          <a:r>
            <a:rPr lang="ru-RU" sz="1600" cap="all" baseline="0" dirty="0" smtClean="0">
              <a:solidFill>
                <a:schemeClr val="tx1"/>
              </a:solidFill>
            </a:rPr>
            <a:t>38,4 ТЫС. РУБ.</a:t>
          </a:r>
        </a:p>
      </dgm:t>
    </dgm:pt>
    <dgm:pt modelId="{6E82C03A-531D-4F05-84C2-F2E50A9520FC}" type="parTrans" cxnId="{CBB4AFB2-8FC8-40EB-9F03-3049420901C9}">
      <dgm:prSet/>
      <dgm:spPr/>
      <dgm:t>
        <a:bodyPr/>
        <a:lstStyle/>
        <a:p>
          <a:endParaRPr lang="ru-RU"/>
        </a:p>
      </dgm:t>
    </dgm:pt>
    <dgm:pt modelId="{139F933D-DD84-4CD3-A905-82556DE14113}" type="sibTrans" cxnId="{CBB4AFB2-8FC8-40EB-9F03-3049420901C9}">
      <dgm:prSet/>
      <dgm:spPr/>
      <dgm:t>
        <a:bodyPr/>
        <a:lstStyle/>
        <a:p>
          <a:endParaRPr lang="ru-RU"/>
        </a:p>
      </dgm:t>
    </dgm:pt>
    <dgm:pt modelId="{9B6F19C1-751B-44FD-8DF2-FBD46920052A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НАЦИОНАЛЬНАЯ БЕЗОПАСНОСТЬ</a:t>
          </a:r>
        </a:p>
        <a:p>
          <a:r>
            <a:rPr lang="ru-RU" sz="1600" dirty="0" smtClean="0">
              <a:solidFill>
                <a:schemeClr val="tx1"/>
              </a:solidFill>
            </a:rPr>
            <a:t>68,4 ТЫС. РУБ.</a:t>
          </a:r>
        </a:p>
      </dgm:t>
    </dgm:pt>
    <dgm:pt modelId="{453ABE42-A319-48E5-AB3A-FD20129ADC30}" type="parTrans" cxnId="{40295183-80B0-4F64-AD7F-32EDAD4C8FC9}">
      <dgm:prSet/>
      <dgm:spPr/>
      <dgm:t>
        <a:bodyPr/>
        <a:lstStyle/>
        <a:p>
          <a:endParaRPr lang="ru-RU"/>
        </a:p>
      </dgm:t>
    </dgm:pt>
    <dgm:pt modelId="{698EA20F-26BC-4F88-AF7C-54E6C44BD829}" type="sibTrans" cxnId="{40295183-80B0-4F64-AD7F-32EDAD4C8FC9}">
      <dgm:prSet/>
      <dgm:spPr/>
      <dgm:t>
        <a:bodyPr/>
        <a:lstStyle/>
        <a:p>
          <a:endParaRPr lang="ru-RU"/>
        </a:p>
      </dgm:t>
    </dgm:pt>
    <dgm:pt modelId="{E0ED1A5A-DD68-49B4-AA5A-EEDFE98A842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НАЦИОНАЛЬНАЯ ОБОРОНА</a:t>
          </a:r>
        </a:p>
        <a:p>
          <a:r>
            <a:rPr lang="ru-RU" sz="1600" dirty="0" smtClean="0">
              <a:solidFill>
                <a:schemeClr val="tx1"/>
              </a:solidFill>
            </a:rPr>
            <a:t>65,9 ТЫС. РУБ.</a:t>
          </a:r>
        </a:p>
      </dgm:t>
    </dgm:pt>
    <dgm:pt modelId="{A523638E-8872-4760-94DB-63F6D23998A8}" type="sibTrans" cxnId="{444B4415-6EE5-49CD-A189-31BAD74B8215}">
      <dgm:prSet/>
      <dgm:spPr/>
      <dgm:t>
        <a:bodyPr/>
        <a:lstStyle/>
        <a:p>
          <a:endParaRPr lang="ru-RU"/>
        </a:p>
      </dgm:t>
    </dgm:pt>
    <dgm:pt modelId="{AD4AD5C0-DF90-40F1-ABAE-BF4C0ED97637}" type="parTrans" cxnId="{444B4415-6EE5-49CD-A189-31BAD74B8215}">
      <dgm:prSet/>
      <dgm:spPr/>
      <dgm:t>
        <a:bodyPr/>
        <a:lstStyle/>
        <a:p>
          <a:endParaRPr lang="ru-RU"/>
        </a:p>
      </dgm:t>
    </dgm:pt>
    <dgm:pt modelId="{5C035E2F-BA16-4F24-AC7A-34A9E3A7C0DA}" type="pres">
      <dgm:prSet presAssocID="{C1E1B288-E1AF-46AF-BD81-AEC3975D6FA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502EAB-75B3-414C-A4CA-668E6B888EF5}" type="pres">
      <dgm:prSet presAssocID="{855FD125-0C29-40D9-A4C4-7C826BC0C58C}" presName="centerShape" presStyleLbl="node0" presStyleIdx="0" presStyleCnt="1" custScaleX="122219" custScaleY="149207" custLinFactNeighborX="678" custLinFactNeighborY="6548"/>
      <dgm:spPr/>
      <dgm:t>
        <a:bodyPr/>
        <a:lstStyle/>
        <a:p>
          <a:endParaRPr lang="ru-RU"/>
        </a:p>
      </dgm:t>
    </dgm:pt>
    <dgm:pt modelId="{C8F4DCC9-DF15-4ADD-9BF5-4E9569C5F251}" type="pres">
      <dgm:prSet presAssocID="{2D630AC9-060F-4B21-A1A4-9ADF53E7FA26}" presName="parTrans" presStyleLbl="sibTrans2D1" presStyleIdx="0" presStyleCnt="7"/>
      <dgm:spPr/>
      <dgm:t>
        <a:bodyPr/>
        <a:lstStyle/>
        <a:p>
          <a:endParaRPr lang="ru-RU"/>
        </a:p>
      </dgm:t>
    </dgm:pt>
    <dgm:pt modelId="{067A1545-615C-4AC7-B3A5-E49E47947B38}" type="pres">
      <dgm:prSet presAssocID="{2D630AC9-060F-4B21-A1A4-9ADF53E7FA26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73E4E138-014F-4E5B-B440-D7A7C14EB711}" type="pres">
      <dgm:prSet presAssocID="{92C456A7-1236-453C-861E-9B3E1AA11A42}" presName="node" presStyleLbl="node1" presStyleIdx="0" presStyleCnt="7" custScaleX="191163" custRadScaleRad="94400" custRadScaleInc="-4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68146-93E4-4AFC-AD0B-707D3057ACC4}" type="pres">
      <dgm:prSet presAssocID="{453ABE42-A319-48E5-AB3A-FD20129ADC30}" presName="parTrans" presStyleLbl="sibTrans2D1" presStyleIdx="1" presStyleCnt="7"/>
      <dgm:spPr/>
      <dgm:t>
        <a:bodyPr/>
        <a:lstStyle/>
        <a:p>
          <a:endParaRPr lang="ru-RU"/>
        </a:p>
      </dgm:t>
    </dgm:pt>
    <dgm:pt modelId="{44EF1BAE-D9AA-4AC7-9481-AD4158E49604}" type="pres">
      <dgm:prSet presAssocID="{453ABE42-A319-48E5-AB3A-FD20129ADC30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EE4F8770-6B00-4A4F-A1AE-6B664930057D}" type="pres">
      <dgm:prSet presAssocID="{9B6F19C1-751B-44FD-8DF2-FBD46920052A}" presName="node" presStyleLbl="node1" presStyleIdx="1" presStyleCnt="7" custScaleX="164035" custRadScaleRad="155023" custRadScaleInc="27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38F3F-7BB5-4DA3-8FAA-333E16FCDEA5}" type="pres">
      <dgm:prSet presAssocID="{1569CD94-C98E-44F5-A5C6-27F09C265CB8}" presName="parTrans" presStyleLbl="sibTrans2D1" presStyleIdx="2" presStyleCnt="7"/>
      <dgm:spPr/>
      <dgm:t>
        <a:bodyPr/>
        <a:lstStyle/>
        <a:p>
          <a:endParaRPr lang="ru-RU"/>
        </a:p>
      </dgm:t>
    </dgm:pt>
    <dgm:pt modelId="{629852C8-3092-474A-B1A2-0EB9AFF2B845}" type="pres">
      <dgm:prSet presAssocID="{1569CD94-C98E-44F5-A5C6-27F09C265CB8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FC4C67E6-120D-4520-8200-FFC81CB96EFF}" type="pres">
      <dgm:prSet presAssocID="{DD84895E-EA58-4849-ADBE-BF5BF8D7264A}" presName="node" presStyleLbl="node1" presStyleIdx="2" presStyleCnt="7" custScaleX="172878" custRadScaleRad="121146" custRadScaleInc="-58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90794-59A5-4BDA-A00C-0AF56CDF1BDA}" type="pres">
      <dgm:prSet presAssocID="{6E82C03A-531D-4F05-84C2-F2E50A9520FC}" presName="parTrans" presStyleLbl="sibTrans2D1" presStyleIdx="3" presStyleCnt="7"/>
      <dgm:spPr/>
      <dgm:t>
        <a:bodyPr/>
        <a:lstStyle/>
        <a:p>
          <a:endParaRPr lang="ru-RU"/>
        </a:p>
      </dgm:t>
    </dgm:pt>
    <dgm:pt modelId="{C4C5C7AF-CD67-43DC-80EC-92E5BDEAF904}" type="pres">
      <dgm:prSet presAssocID="{6E82C03A-531D-4F05-84C2-F2E50A9520FC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6A86A4DC-9BA2-4517-974B-0DC4F1067A35}" type="pres">
      <dgm:prSet presAssocID="{A0519789-FC26-446E-961D-748DC2A06B98}" presName="node" presStyleLbl="node1" presStyleIdx="3" presStyleCnt="7" custScaleX="192171" custScaleY="102488" custRadScaleRad="134849" custRadScaleInc="-126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42575-F04A-4D47-A783-A1F911BE0F3B}" type="pres">
      <dgm:prSet presAssocID="{6ABE20AD-C63C-4449-941F-F04D7E12DEA1}" presName="parTrans" presStyleLbl="sibTrans2D1" presStyleIdx="4" presStyleCnt="7"/>
      <dgm:spPr/>
      <dgm:t>
        <a:bodyPr/>
        <a:lstStyle/>
        <a:p>
          <a:endParaRPr lang="ru-RU"/>
        </a:p>
      </dgm:t>
    </dgm:pt>
    <dgm:pt modelId="{C42F4B7A-40E0-4A07-9029-B765BE12EA8F}" type="pres">
      <dgm:prSet presAssocID="{6ABE20AD-C63C-4449-941F-F04D7E12DEA1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EB8D8737-61F5-46A8-A4A0-4EBDEDD7BA9F}" type="pres">
      <dgm:prSet presAssocID="{EBA7071F-0974-4D98-97F0-107EA8381431}" presName="node" presStyleLbl="node1" presStyleIdx="4" presStyleCnt="7" custScaleX="184344" custScaleY="87067" custRadScaleRad="126970" custRadScaleInc="106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75CCA-EF9D-4AFE-9919-266C31720C07}" type="pres">
      <dgm:prSet presAssocID="{6DA88329-BA93-47EA-8D7A-50941FF939F7}" presName="parTrans" presStyleLbl="sibTrans2D1" presStyleIdx="5" presStyleCnt="7"/>
      <dgm:spPr/>
      <dgm:t>
        <a:bodyPr/>
        <a:lstStyle/>
        <a:p>
          <a:endParaRPr lang="ru-RU"/>
        </a:p>
      </dgm:t>
    </dgm:pt>
    <dgm:pt modelId="{75528747-56F3-4BD2-909C-364EE75EFA23}" type="pres">
      <dgm:prSet presAssocID="{6DA88329-BA93-47EA-8D7A-50941FF939F7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94D889CE-6A0C-4A4E-8EF0-2D78B96E160A}" type="pres">
      <dgm:prSet presAssocID="{98721628-11BF-466E-B3ED-5A39AD1579BA}" presName="node" presStyleLbl="node1" presStyleIdx="5" presStyleCnt="7" custScaleX="191885" custScaleY="99786" custRadScaleRad="149232" custRadScaleInc="50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56A52-7279-40B8-A643-BDE6D85EDDDE}" type="pres">
      <dgm:prSet presAssocID="{AD4AD5C0-DF90-40F1-ABAE-BF4C0ED97637}" presName="parTrans" presStyleLbl="sibTrans2D1" presStyleIdx="6" presStyleCnt="7"/>
      <dgm:spPr/>
      <dgm:t>
        <a:bodyPr/>
        <a:lstStyle/>
        <a:p>
          <a:endParaRPr lang="ru-RU"/>
        </a:p>
      </dgm:t>
    </dgm:pt>
    <dgm:pt modelId="{E0FBE973-03C9-48EE-B240-BC9ED82D6676}" type="pres">
      <dgm:prSet presAssocID="{AD4AD5C0-DF90-40F1-ABAE-BF4C0ED97637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6585D916-FFDA-4792-BE14-41FBF375D95A}" type="pres">
      <dgm:prSet presAssocID="{E0ED1A5A-DD68-49B4-AA5A-EEDFE98A8425}" presName="node" presStyleLbl="node1" presStyleIdx="6" presStyleCnt="7" custScaleX="166250" custScaleY="104906" custRadScaleRad="157132" custRadScaleInc="-31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9AAE02-678A-476B-B283-FABF4AB88FA8}" type="presOf" srcId="{1569CD94-C98E-44F5-A5C6-27F09C265CB8}" destId="{629852C8-3092-474A-B1A2-0EB9AFF2B845}" srcOrd="1" destOrd="0" presId="urn:microsoft.com/office/officeart/2005/8/layout/radial5"/>
    <dgm:cxn modelId="{963EB852-2784-43FC-A123-2510CFA855C4}" type="presOf" srcId="{E0ED1A5A-DD68-49B4-AA5A-EEDFE98A8425}" destId="{6585D916-FFDA-4792-BE14-41FBF375D95A}" srcOrd="0" destOrd="0" presId="urn:microsoft.com/office/officeart/2005/8/layout/radial5"/>
    <dgm:cxn modelId="{CBB4AFB2-8FC8-40EB-9F03-3049420901C9}" srcId="{855FD125-0C29-40D9-A4C4-7C826BC0C58C}" destId="{A0519789-FC26-446E-961D-748DC2A06B98}" srcOrd="3" destOrd="0" parTransId="{6E82C03A-531D-4F05-84C2-F2E50A9520FC}" sibTransId="{139F933D-DD84-4CD3-A905-82556DE14113}"/>
    <dgm:cxn modelId="{6A1677DE-307E-487E-95BF-650715055F41}" type="presOf" srcId="{EBA7071F-0974-4D98-97F0-107EA8381431}" destId="{EB8D8737-61F5-46A8-A4A0-4EBDEDD7BA9F}" srcOrd="0" destOrd="0" presId="urn:microsoft.com/office/officeart/2005/8/layout/radial5"/>
    <dgm:cxn modelId="{625DC9C7-3CEE-4D7A-B27D-50495D990414}" srcId="{855FD125-0C29-40D9-A4C4-7C826BC0C58C}" destId="{92C456A7-1236-453C-861E-9B3E1AA11A42}" srcOrd="0" destOrd="0" parTransId="{2D630AC9-060F-4B21-A1A4-9ADF53E7FA26}" sibTransId="{5810AB2B-F103-495F-AFFF-56F4344D4073}"/>
    <dgm:cxn modelId="{FC967E3F-B049-4178-A0CE-E8E96E4BC5EF}" type="presOf" srcId="{AD4AD5C0-DF90-40F1-ABAE-BF4C0ED97637}" destId="{33F56A52-7279-40B8-A643-BDE6D85EDDDE}" srcOrd="0" destOrd="0" presId="urn:microsoft.com/office/officeart/2005/8/layout/radial5"/>
    <dgm:cxn modelId="{3F4A8A51-FEE0-4F49-B43E-D9C376CC1C51}" type="presOf" srcId="{A0519789-FC26-446E-961D-748DC2A06B98}" destId="{6A86A4DC-9BA2-4517-974B-0DC4F1067A35}" srcOrd="0" destOrd="0" presId="urn:microsoft.com/office/officeart/2005/8/layout/radial5"/>
    <dgm:cxn modelId="{444B4415-6EE5-49CD-A189-31BAD74B8215}" srcId="{855FD125-0C29-40D9-A4C4-7C826BC0C58C}" destId="{E0ED1A5A-DD68-49B4-AA5A-EEDFE98A8425}" srcOrd="6" destOrd="0" parTransId="{AD4AD5C0-DF90-40F1-ABAE-BF4C0ED97637}" sibTransId="{A523638E-8872-4760-94DB-63F6D23998A8}"/>
    <dgm:cxn modelId="{3894C56E-F656-4599-97ED-CF453AF4B4C1}" type="presOf" srcId="{2D630AC9-060F-4B21-A1A4-9ADF53E7FA26}" destId="{067A1545-615C-4AC7-B3A5-E49E47947B38}" srcOrd="1" destOrd="0" presId="urn:microsoft.com/office/officeart/2005/8/layout/radial5"/>
    <dgm:cxn modelId="{F0CD7006-8802-41D8-8913-31CBD7EDBBB0}" type="presOf" srcId="{453ABE42-A319-48E5-AB3A-FD20129ADC30}" destId="{44EF1BAE-D9AA-4AC7-9481-AD4158E49604}" srcOrd="1" destOrd="0" presId="urn:microsoft.com/office/officeart/2005/8/layout/radial5"/>
    <dgm:cxn modelId="{537F8B35-36DE-485F-803F-9B83A3E17E1D}" type="presOf" srcId="{6DA88329-BA93-47EA-8D7A-50941FF939F7}" destId="{75528747-56F3-4BD2-909C-364EE75EFA23}" srcOrd="1" destOrd="0" presId="urn:microsoft.com/office/officeart/2005/8/layout/radial5"/>
    <dgm:cxn modelId="{1712AD75-B2DB-4D52-B4B6-3F87CCCB953A}" srcId="{C1E1B288-E1AF-46AF-BD81-AEC3975D6FA3}" destId="{855FD125-0C29-40D9-A4C4-7C826BC0C58C}" srcOrd="0" destOrd="0" parTransId="{8010A4A5-2FE3-4E50-8CDA-C465E2785B5E}" sibTransId="{D90E043E-6283-49FE-A53B-C4E34B4B0A7A}"/>
    <dgm:cxn modelId="{78CC18AE-A697-42DF-8EF0-118A9B83ABA4}" type="presOf" srcId="{855FD125-0C29-40D9-A4C4-7C826BC0C58C}" destId="{9E502EAB-75B3-414C-A4CA-668E6B888EF5}" srcOrd="0" destOrd="0" presId="urn:microsoft.com/office/officeart/2005/8/layout/radial5"/>
    <dgm:cxn modelId="{B8A76482-CC76-4354-AA76-3669DD9470B2}" type="presOf" srcId="{453ABE42-A319-48E5-AB3A-FD20129ADC30}" destId="{DA968146-93E4-4AFC-AD0B-707D3057ACC4}" srcOrd="0" destOrd="0" presId="urn:microsoft.com/office/officeart/2005/8/layout/radial5"/>
    <dgm:cxn modelId="{62228E6A-C6AD-4040-93C2-9280DABCBF9F}" type="presOf" srcId="{DD84895E-EA58-4849-ADBE-BF5BF8D7264A}" destId="{FC4C67E6-120D-4520-8200-FFC81CB96EFF}" srcOrd="0" destOrd="0" presId="urn:microsoft.com/office/officeart/2005/8/layout/radial5"/>
    <dgm:cxn modelId="{DAD9C2C3-0564-482E-86E3-F21F5B32BB67}" srcId="{855FD125-0C29-40D9-A4C4-7C826BC0C58C}" destId="{EBA7071F-0974-4D98-97F0-107EA8381431}" srcOrd="4" destOrd="0" parTransId="{6ABE20AD-C63C-4449-941F-F04D7E12DEA1}" sibTransId="{F143985E-18D1-45B9-B666-DBF80C80BEC2}"/>
    <dgm:cxn modelId="{40295183-80B0-4F64-AD7F-32EDAD4C8FC9}" srcId="{855FD125-0C29-40D9-A4C4-7C826BC0C58C}" destId="{9B6F19C1-751B-44FD-8DF2-FBD46920052A}" srcOrd="1" destOrd="0" parTransId="{453ABE42-A319-48E5-AB3A-FD20129ADC30}" sibTransId="{698EA20F-26BC-4F88-AF7C-54E6C44BD829}"/>
    <dgm:cxn modelId="{B60D60AF-20CF-4377-8EEB-F36D38E067E5}" type="presOf" srcId="{C1E1B288-E1AF-46AF-BD81-AEC3975D6FA3}" destId="{5C035E2F-BA16-4F24-AC7A-34A9E3A7C0DA}" srcOrd="0" destOrd="0" presId="urn:microsoft.com/office/officeart/2005/8/layout/radial5"/>
    <dgm:cxn modelId="{236AB620-8F48-4373-8033-6C05542BCBF2}" type="presOf" srcId="{6E82C03A-531D-4F05-84C2-F2E50A9520FC}" destId="{5CC90794-59A5-4BDA-A00C-0AF56CDF1BDA}" srcOrd="0" destOrd="0" presId="urn:microsoft.com/office/officeart/2005/8/layout/radial5"/>
    <dgm:cxn modelId="{993495A7-C9C2-486F-A264-7363F8AE2EBB}" type="presOf" srcId="{1569CD94-C98E-44F5-A5C6-27F09C265CB8}" destId="{CDB38F3F-7BB5-4DA3-8FAA-333E16FCDEA5}" srcOrd="0" destOrd="0" presId="urn:microsoft.com/office/officeart/2005/8/layout/radial5"/>
    <dgm:cxn modelId="{2131481B-E859-4AB9-A7C3-FC41A53DCE44}" type="presOf" srcId="{6ABE20AD-C63C-4449-941F-F04D7E12DEA1}" destId="{C42F4B7A-40E0-4A07-9029-B765BE12EA8F}" srcOrd="1" destOrd="0" presId="urn:microsoft.com/office/officeart/2005/8/layout/radial5"/>
    <dgm:cxn modelId="{4AA65FB9-2254-4210-8D28-3B0A69F46F11}" type="presOf" srcId="{6E82C03A-531D-4F05-84C2-F2E50A9520FC}" destId="{C4C5C7AF-CD67-43DC-80EC-92E5BDEAF904}" srcOrd="1" destOrd="0" presId="urn:microsoft.com/office/officeart/2005/8/layout/radial5"/>
    <dgm:cxn modelId="{AC8DDE91-B2CF-4572-ACC0-100EB890BA84}" type="presOf" srcId="{6DA88329-BA93-47EA-8D7A-50941FF939F7}" destId="{C1975CCA-EF9D-4AFE-9919-266C31720C07}" srcOrd="0" destOrd="0" presId="urn:microsoft.com/office/officeart/2005/8/layout/radial5"/>
    <dgm:cxn modelId="{E028287A-6E69-4A39-A4FF-DB72F6B6B23F}" srcId="{855FD125-0C29-40D9-A4C4-7C826BC0C58C}" destId="{DD84895E-EA58-4849-ADBE-BF5BF8D7264A}" srcOrd="2" destOrd="0" parTransId="{1569CD94-C98E-44F5-A5C6-27F09C265CB8}" sibTransId="{EEA85190-6ED3-473F-9859-D2ED49BC1C1C}"/>
    <dgm:cxn modelId="{EF4F2C1A-0841-48E0-9A26-0A8251235CA3}" type="presOf" srcId="{AD4AD5C0-DF90-40F1-ABAE-BF4C0ED97637}" destId="{E0FBE973-03C9-48EE-B240-BC9ED82D6676}" srcOrd="1" destOrd="0" presId="urn:microsoft.com/office/officeart/2005/8/layout/radial5"/>
    <dgm:cxn modelId="{DBF311D9-D592-4EB3-8605-B29849D2A949}" type="presOf" srcId="{2D630AC9-060F-4B21-A1A4-9ADF53E7FA26}" destId="{C8F4DCC9-DF15-4ADD-9BF5-4E9569C5F251}" srcOrd="0" destOrd="0" presId="urn:microsoft.com/office/officeart/2005/8/layout/radial5"/>
    <dgm:cxn modelId="{FE871357-0179-4A40-A47A-8AC870AF79C3}" type="presOf" srcId="{92C456A7-1236-453C-861E-9B3E1AA11A42}" destId="{73E4E138-014F-4E5B-B440-D7A7C14EB711}" srcOrd="0" destOrd="0" presId="urn:microsoft.com/office/officeart/2005/8/layout/radial5"/>
    <dgm:cxn modelId="{5148F7B0-9858-4DA3-BFF6-7FB206055AF5}" type="presOf" srcId="{6ABE20AD-C63C-4449-941F-F04D7E12DEA1}" destId="{D4A42575-F04A-4D47-A783-A1F911BE0F3B}" srcOrd="0" destOrd="0" presId="urn:microsoft.com/office/officeart/2005/8/layout/radial5"/>
    <dgm:cxn modelId="{5FE5617E-315C-4B16-8AEC-B88F10D2351A}" type="presOf" srcId="{9B6F19C1-751B-44FD-8DF2-FBD46920052A}" destId="{EE4F8770-6B00-4A4F-A1AE-6B664930057D}" srcOrd="0" destOrd="0" presId="urn:microsoft.com/office/officeart/2005/8/layout/radial5"/>
    <dgm:cxn modelId="{05335F77-3574-4046-916D-0D4A148724FD}" type="presOf" srcId="{98721628-11BF-466E-B3ED-5A39AD1579BA}" destId="{94D889CE-6A0C-4A4E-8EF0-2D78B96E160A}" srcOrd="0" destOrd="0" presId="urn:microsoft.com/office/officeart/2005/8/layout/radial5"/>
    <dgm:cxn modelId="{F0C8D6B8-D318-4126-9ED4-CCF1B1B30A82}" srcId="{855FD125-0C29-40D9-A4C4-7C826BC0C58C}" destId="{98721628-11BF-466E-B3ED-5A39AD1579BA}" srcOrd="5" destOrd="0" parTransId="{6DA88329-BA93-47EA-8D7A-50941FF939F7}" sibTransId="{BDC77D63-3621-4360-9A4F-33D0784FC089}"/>
    <dgm:cxn modelId="{3A3C9BDB-0F78-4C1F-8807-7FBD9439C6F8}" type="presParOf" srcId="{5C035E2F-BA16-4F24-AC7A-34A9E3A7C0DA}" destId="{9E502EAB-75B3-414C-A4CA-668E6B888EF5}" srcOrd="0" destOrd="0" presId="urn:microsoft.com/office/officeart/2005/8/layout/radial5"/>
    <dgm:cxn modelId="{64A4A93F-BE7D-42F7-B131-6C40ACD4BB7A}" type="presParOf" srcId="{5C035E2F-BA16-4F24-AC7A-34A9E3A7C0DA}" destId="{C8F4DCC9-DF15-4ADD-9BF5-4E9569C5F251}" srcOrd="1" destOrd="0" presId="urn:microsoft.com/office/officeart/2005/8/layout/radial5"/>
    <dgm:cxn modelId="{0A9D87CC-2AA9-430D-A451-438EE80DCA1B}" type="presParOf" srcId="{C8F4DCC9-DF15-4ADD-9BF5-4E9569C5F251}" destId="{067A1545-615C-4AC7-B3A5-E49E47947B38}" srcOrd="0" destOrd="0" presId="urn:microsoft.com/office/officeart/2005/8/layout/radial5"/>
    <dgm:cxn modelId="{514D1A17-1A99-448B-B2D6-51115F90B93E}" type="presParOf" srcId="{5C035E2F-BA16-4F24-AC7A-34A9E3A7C0DA}" destId="{73E4E138-014F-4E5B-B440-D7A7C14EB711}" srcOrd="2" destOrd="0" presId="urn:microsoft.com/office/officeart/2005/8/layout/radial5"/>
    <dgm:cxn modelId="{D85FF1D3-4DEF-444B-9491-303EF35EFDE9}" type="presParOf" srcId="{5C035E2F-BA16-4F24-AC7A-34A9E3A7C0DA}" destId="{DA968146-93E4-4AFC-AD0B-707D3057ACC4}" srcOrd="3" destOrd="0" presId="urn:microsoft.com/office/officeart/2005/8/layout/radial5"/>
    <dgm:cxn modelId="{2A99861F-E747-4755-92D7-E1077E0E1167}" type="presParOf" srcId="{DA968146-93E4-4AFC-AD0B-707D3057ACC4}" destId="{44EF1BAE-D9AA-4AC7-9481-AD4158E49604}" srcOrd="0" destOrd="0" presId="urn:microsoft.com/office/officeart/2005/8/layout/radial5"/>
    <dgm:cxn modelId="{6FDE1291-813D-4D10-ADBC-52E59CEA83C0}" type="presParOf" srcId="{5C035E2F-BA16-4F24-AC7A-34A9E3A7C0DA}" destId="{EE4F8770-6B00-4A4F-A1AE-6B664930057D}" srcOrd="4" destOrd="0" presId="urn:microsoft.com/office/officeart/2005/8/layout/radial5"/>
    <dgm:cxn modelId="{335BEDD9-DDE4-4EEC-89FB-380B2580D12A}" type="presParOf" srcId="{5C035E2F-BA16-4F24-AC7A-34A9E3A7C0DA}" destId="{CDB38F3F-7BB5-4DA3-8FAA-333E16FCDEA5}" srcOrd="5" destOrd="0" presId="urn:microsoft.com/office/officeart/2005/8/layout/radial5"/>
    <dgm:cxn modelId="{2D975C00-5D0E-4DC1-A8C6-FEE6AD47330B}" type="presParOf" srcId="{CDB38F3F-7BB5-4DA3-8FAA-333E16FCDEA5}" destId="{629852C8-3092-474A-B1A2-0EB9AFF2B845}" srcOrd="0" destOrd="0" presId="urn:microsoft.com/office/officeart/2005/8/layout/radial5"/>
    <dgm:cxn modelId="{65D54C78-E44D-47D9-986C-364E02CB46C6}" type="presParOf" srcId="{5C035E2F-BA16-4F24-AC7A-34A9E3A7C0DA}" destId="{FC4C67E6-120D-4520-8200-FFC81CB96EFF}" srcOrd="6" destOrd="0" presId="urn:microsoft.com/office/officeart/2005/8/layout/radial5"/>
    <dgm:cxn modelId="{A5AAF267-6A31-405A-A50C-D1C107A4FB54}" type="presParOf" srcId="{5C035E2F-BA16-4F24-AC7A-34A9E3A7C0DA}" destId="{5CC90794-59A5-4BDA-A00C-0AF56CDF1BDA}" srcOrd="7" destOrd="0" presId="urn:microsoft.com/office/officeart/2005/8/layout/radial5"/>
    <dgm:cxn modelId="{1959B929-877F-40EE-BA32-23279EA85F0A}" type="presParOf" srcId="{5CC90794-59A5-4BDA-A00C-0AF56CDF1BDA}" destId="{C4C5C7AF-CD67-43DC-80EC-92E5BDEAF904}" srcOrd="0" destOrd="0" presId="urn:microsoft.com/office/officeart/2005/8/layout/radial5"/>
    <dgm:cxn modelId="{69664125-C182-4634-8897-5549609EFA48}" type="presParOf" srcId="{5C035E2F-BA16-4F24-AC7A-34A9E3A7C0DA}" destId="{6A86A4DC-9BA2-4517-974B-0DC4F1067A35}" srcOrd="8" destOrd="0" presId="urn:microsoft.com/office/officeart/2005/8/layout/radial5"/>
    <dgm:cxn modelId="{AF416812-A431-4919-A37A-20C4C5221F8D}" type="presParOf" srcId="{5C035E2F-BA16-4F24-AC7A-34A9E3A7C0DA}" destId="{D4A42575-F04A-4D47-A783-A1F911BE0F3B}" srcOrd="9" destOrd="0" presId="urn:microsoft.com/office/officeart/2005/8/layout/radial5"/>
    <dgm:cxn modelId="{42CBC4B7-8125-4555-B7CE-40E8F8AB4DF0}" type="presParOf" srcId="{D4A42575-F04A-4D47-A783-A1F911BE0F3B}" destId="{C42F4B7A-40E0-4A07-9029-B765BE12EA8F}" srcOrd="0" destOrd="0" presId="urn:microsoft.com/office/officeart/2005/8/layout/radial5"/>
    <dgm:cxn modelId="{0E3104AF-7135-49B5-829A-A3A7B75D98B4}" type="presParOf" srcId="{5C035E2F-BA16-4F24-AC7A-34A9E3A7C0DA}" destId="{EB8D8737-61F5-46A8-A4A0-4EBDEDD7BA9F}" srcOrd="10" destOrd="0" presId="urn:microsoft.com/office/officeart/2005/8/layout/radial5"/>
    <dgm:cxn modelId="{FC14555B-9D6C-4186-9A33-7429383390FF}" type="presParOf" srcId="{5C035E2F-BA16-4F24-AC7A-34A9E3A7C0DA}" destId="{C1975CCA-EF9D-4AFE-9919-266C31720C07}" srcOrd="11" destOrd="0" presId="urn:microsoft.com/office/officeart/2005/8/layout/radial5"/>
    <dgm:cxn modelId="{39304725-3B59-4EB5-AFAA-8D7342C55F57}" type="presParOf" srcId="{C1975CCA-EF9D-4AFE-9919-266C31720C07}" destId="{75528747-56F3-4BD2-909C-364EE75EFA23}" srcOrd="0" destOrd="0" presId="urn:microsoft.com/office/officeart/2005/8/layout/radial5"/>
    <dgm:cxn modelId="{3B9E4455-BCB6-4D6A-A718-D68DE2D71929}" type="presParOf" srcId="{5C035E2F-BA16-4F24-AC7A-34A9E3A7C0DA}" destId="{94D889CE-6A0C-4A4E-8EF0-2D78B96E160A}" srcOrd="12" destOrd="0" presId="urn:microsoft.com/office/officeart/2005/8/layout/radial5"/>
    <dgm:cxn modelId="{BC00D74C-58ED-487F-81B1-5AC998B05DC2}" type="presParOf" srcId="{5C035E2F-BA16-4F24-AC7A-34A9E3A7C0DA}" destId="{33F56A52-7279-40B8-A643-BDE6D85EDDDE}" srcOrd="13" destOrd="0" presId="urn:microsoft.com/office/officeart/2005/8/layout/radial5"/>
    <dgm:cxn modelId="{00349FF2-A9F6-41B9-9DB0-961F12C1FE93}" type="presParOf" srcId="{33F56A52-7279-40B8-A643-BDE6D85EDDDE}" destId="{E0FBE973-03C9-48EE-B240-BC9ED82D6676}" srcOrd="0" destOrd="0" presId="urn:microsoft.com/office/officeart/2005/8/layout/radial5"/>
    <dgm:cxn modelId="{D4D19D7A-D49F-485A-997E-4BEE3AA8562F}" type="presParOf" srcId="{5C035E2F-BA16-4F24-AC7A-34A9E3A7C0DA}" destId="{6585D916-FFDA-4792-BE14-41FBF375D95A}" srcOrd="14" destOrd="0" presId="urn:microsoft.com/office/officeart/2005/8/layout/radial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4823AB-F582-496F-A2A3-9CF8E1411F5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0EADC4-4E7A-41DA-ADEB-592FF4BFFC93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РАСХОДЫ ДОРОЖНОГО ФОНДА            2015 ГОД</a:t>
          </a:r>
        </a:p>
        <a:p>
          <a:r>
            <a:rPr lang="ru-RU" sz="2000" dirty="0" smtClean="0">
              <a:solidFill>
                <a:schemeClr val="bg1"/>
              </a:solidFill>
            </a:rPr>
            <a:t>648,7 ТЫС. РУБЛЕЙ</a:t>
          </a:r>
          <a:endParaRPr lang="ru-RU" sz="2000" dirty="0">
            <a:solidFill>
              <a:schemeClr val="bg1"/>
            </a:solidFill>
          </a:endParaRPr>
        </a:p>
      </dgm:t>
    </dgm:pt>
    <dgm:pt modelId="{4E893C42-7C37-4B4C-954F-4B1AE7B32476}" type="parTrans" cxnId="{2106F6EE-D04A-4C63-920F-28948F65EDBC}">
      <dgm:prSet/>
      <dgm:spPr/>
      <dgm:t>
        <a:bodyPr/>
        <a:lstStyle/>
        <a:p>
          <a:endParaRPr lang="ru-RU"/>
        </a:p>
      </dgm:t>
    </dgm:pt>
    <dgm:pt modelId="{61EA7877-92CC-42B8-99B5-BFB73B15F7C0}" type="sibTrans" cxnId="{2106F6EE-D04A-4C63-920F-28948F65EDBC}">
      <dgm:prSet/>
      <dgm:spPr/>
      <dgm:t>
        <a:bodyPr/>
        <a:lstStyle/>
        <a:p>
          <a:endParaRPr lang="ru-RU"/>
        </a:p>
      </dgm:t>
    </dgm:pt>
    <dgm:pt modelId="{31BDEDD7-33B0-49AA-BE09-93F4BF06BBDF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ОБСЛУЖИВАНИЕ  ДОРОГ В ЗИМНИЙ ПЕРИОД              </a:t>
          </a:r>
        </a:p>
        <a:p>
          <a:r>
            <a:rPr lang="ru-RU" sz="1600" dirty="0" smtClean="0">
              <a:solidFill>
                <a:schemeClr val="bg1"/>
              </a:solidFill>
            </a:rPr>
            <a:t>   66,1 ТЫС. РУБЛЕЙ</a:t>
          </a:r>
          <a:endParaRPr lang="ru-RU" sz="1600" dirty="0">
            <a:solidFill>
              <a:schemeClr val="bg1"/>
            </a:solidFill>
          </a:endParaRPr>
        </a:p>
      </dgm:t>
    </dgm:pt>
    <dgm:pt modelId="{88E39399-D3D5-4FDB-8BE5-BB4E6E565024}" type="parTrans" cxnId="{89B151F4-C6F6-4847-A5C4-5BDC21642966}">
      <dgm:prSet/>
      <dgm:spPr/>
      <dgm:t>
        <a:bodyPr/>
        <a:lstStyle/>
        <a:p>
          <a:endParaRPr lang="ru-RU"/>
        </a:p>
      </dgm:t>
    </dgm:pt>
    <dgm:pt modelId="{6C4F4925-6D5C-40A0-BB6C-9402B16063FC}" type="sibTrans" cxnId="{89B151F4-C6F6-4847-A5C4-5BDC21642966}">
      <dgm:prSet/>
      <dgm:spPr/>
      <dgm:t>
        <a:bodyPr/>
        <a:lstStyle/>
        <a:p>
          <a:endParaRPr lang="ru-RU"/>
        </a:p>
      </dgm:t>
    </dgm:pt>
    <dgm:pt modelId="{73792D7E-E21C-4455-91BB-5284E4DB5517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СОФИНАНСИРОВАНИЕ  РАСХОДОВ НА СОДЕРЖАНИЕ ДОРОГ</a:t>
          </a:r>
        </a:p>
        <a:p>
          <a:r>
            <a:rPr lang="ru-RU" sz="1600" dirty="0" smtClean="0">
              <a:solidFill>
                <a:schemeClr val="bg1"/>
              </a:solidFill>
            </a:rPr>
            <a:t>12,7 ТЫС. РУБЛЕЙ</a:t>
          </a:r>
          <a:endParaRPr lang="ru-RU" sz="1600" dirty="0">
            <a:solidFill>
              <a:schemeClr val="bg1"/>
            </a:solidFill>
          </a:endParaRPr>
        </a:p>
      </dgm:t>
    </dgm:pt>
    <dgm:pt modelId="{C819BD13-435A-400E-B3CC-1EE612150FC4}" type="parTrans" cxnId="{0975881E-C919-4FB7-AC82-8E606BAA3232}">
      <dgm:prSet/>
      <dgm:spPr/>
      <dgm:t>
        <a:bodyPr/>
        <a:lstStyle/>
        <a:p>
          <a:endParaRPr lang="ru-RU"/>
        </a:p>
      </dgm:t>
    </dgm:pt>
    <dgm:pt modelId="{B27F49E4-820A-49F5-8128-9A368A4ADAA0}" type="sibTrans" cxnId="{0975881E-C919-4FB7-AC82-8E606BAA3232}">
      <dgm:prSet/>
      <dgm:spPr/>
      <dgm:t>
        <a:bodyPr/>
        <a:lstStyle/>
        <a:p>
          <a:endParaRPr lang="ru-RU"/>
        </a:p>
      </dgm:t>
    </dgm:pt>
    <dgm:pt modelId="{C0B7066F-38D3-4F81-AD2F-201F73CA818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РЕМОНТ И СОДЕРЖАНИЕ </a:t>
          </a:r>
        </a:p>
        <a:p>
          <a:r>
            <a:rPr lang="ru-RU" sz="1600" dirty="0" smtClean="0">
              <a:solidFill>
                <a:schemeClr val="bg1"/>
              </a:solidFill>
            </a:rPr>
            <a:t>(СУБСИДИИ) </a:t>
          </a:r>
        </a:p>
        <a:p>
          <a:r>
            <a:rPr lang="ru-RU" sz="1600" dirty="0" smtClean="0">
              <a:solidFill>
                <a:schemeClr val="bg1"/>
              </a:solidFill>
            </a:rPr>
            <a:t>198,3  ТЫС. РУБЛЕЙ</a:t>
          </a:r>
          <a:endParaRPr lang="ru-RU" sz="1600" dirty="0">
            <a:solidFill>
              <a:schemeClr val="bg1"/>
            </a:solidFill>
          </a:endParaRPr>
        </a:p>
      </dgm:t>
    </dgm:pt>
    <dgm:pt modelId="{EC308523-68EC-40E8-B73C-4EED4D57BC6C}" type="parTrans" cxnId="{68D3BC39-5045-48C8-AB85-A5BB5F4CA4BA}">
      <dgm:prSet/>
      <dgm:spPr/>
      <dgm:t>
        <a:bodyPr/>
        <a:lstStyle/>
        <a:p>
          <a:endParaRPr lang="ru-RU"/>
        </a:p>
      </dgm:t>
    </dgm:pt>
    <dgm:pt modelId="{4644E705-25F6-4C09-A0F5-D8A715CA7297}" type="sibTrans" cxnId="{68D3BC39-5045-48C8-AB85-A5BB5F4CA4BA}">
      <dgm:prSet/>
      <dgm:spPr/>
      <dgm:t>
        <a:bodyPr/>
        <a:lstStyle/>
        <a:p>
          <a:endParaRPr lang="ru-RU"/>
        </a:p>
      </dgm:t>
    </dgm:pt>
    <dgm:pt modelId="{1AC55FC7-E37A-46A4-AE3B-1263841ECF0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ТЕКУЩИЙ РЕМОНТ</a:t>
          </a:r>
        </a:p>
        <a:p>
          <a:r>
            <a:rPr lang="ru-RU" sz="1600" dirty="0" smtClean="0">
              <a:solidFill>
                <a:schemeClr val="bg1"/>
              </a:solidFill>
            </a:rPr>
            <a:t>371,6 ТЫС. РУБЛЕЙ</a:t>
          </a:r>
          <a:endParaRPr lang="ru-RU" sz="1600" dirty="0">
            <a:solidFill>
              <a:schemeClr val="bg1"/>
            </a:solidFill>
          </a:endParaRPr>
        </a:p>
      </dgm:t>
    </dgm:pt>
    <dgm:pt modelId="{10D45181-E287-41F8-B3BB-93337DE1DD73}" type="parTrans" cxnId="{E3B7830D-823E-439B-A89C-85A65CF801C4}">
      <dgm:prSet/>
      <dgm:spPr/>
      <dgm:t>
        <a:bodyPr/>
        <a:lstStyle/>
        <a:p>
          <a:endParaRPr lang="ru-RU"/>
        </a:p>
      </dgm:t>
    </dgm:pt>
    <dgm:pt modelId="{18771AE9-532A-43D8-9E35-124AAA0CE5A5}" type="sibTrans" cxnId="{E3B7830D-823E-439B-A89C-85A65CF801C4}">
      <dgm:prSet/>
      <dgm:spPr/>
      <dgm:t>
        <a:bodyPr/>
        <a:lstStyle/>
        <a:p>
          <a:endParaRPr lang="ru-RU"/>
        </a:p>
      </dgm:t>
    </dgm:pt>
    <dgm:pt modelId="{784142B1-EE21-447B-A97B-A4E11E0395C9}" type="pres">
      <dgm:prSet presAssocID="{C34823AB-F582-496F-A2A3-9CF8E1411F5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C36EA3-23BA-4334-A606-909F1AC49E56}" type="pres">
      <dgm:prSet presAssocID="{1B0EADC4-4E7A-41DA-ADEB-592FF4BFFC93}" presName="centerShape" presStyleLbl="node0" presStyleIdx="0" presStyleCnt="1" custScaleX="115548" custLinFactNeighborX="261" custLinFactNeighborY="2388"/>
      <dgm:spPr/>
      <dgm:t>
        <a:bodyPr/>
        <a:lstStyle/>
        <a:p>
          <a:endParaRPr lang="ru-RU"/>
        </a:p>
      </dgm:t>
    </dgm:pt>
    <dgm:pt modelId="{60695214-6135-40DE-B53A-1D2E30F042EB}" type="pres">
      <dgm:prSet presAssocID="{31BDEDD7-33B0-49AA-BE09-93F4BF06BBDF}" presName="node" presStyleLbl="node1" presStyleIdx="0" presStyleCnt="4" custScaleX="220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1A480-3075-4B02-B167-675E59ACEC3A}" type="pres">
      <dgm:prSet presAssocID="{31BDEDD7-33B0-49AA-BE09-93F4BF06BBDF}" presName="dummy" presStyleCnt="0"/>
      <dgm:spPr/>
    </dgm:pt>
    <dgm:pt modelId="{7CB530DF-D126-49CD-A19A-1AC6E450C26A}" type="pres">
      <dgm:prSet presAssocID="{6C4F4925-6D5C-40A0-BB6C-9402B16063FC}" presName="sibTrans" presStyleLbl="sibTrans2D1" presStyleIdx="0" presStyleCnt="4"/>
      <dgm:spPr/>
      <dgm:t>
        <a:bodyPr/>
        <a:lstStyle/>
        <a:p>
          <a:endParaRPr lang="ru-RU"/>
        </a:p>
      </dgm:t>
    </dgm:pt>
    <dgm:pt modelId="{BFF7B159-0F61-43FC-B2F0-73A464733BDC}" type="pres">
      <dgm:prSet presAssocID="{73792D7E-E21C-4455-91BB-5284E4DB5517}" presName="node" presStyleLbl="node1" presStyleIdx="1" presStyleCnt="4" custScaleX="209499" custRadScaleRad="128240" custRadScaleInc="-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3DC40-63D1-4D32-BA90-7BD5727D79E5}" type="pres">
      <dgm:prSet presAssocID="{73792D7E-E21C-4455-91BB-5284E4DB5517}" presName="dummy" presStyleCnt="0"/>
      <dgm:spPr/>
    </dgm:pt>
    <dgm:pt modelId="{A84F9419-27A8-4D46-A839-7F630851BFA1}" type="pres">
      <dgm:prSet presAssocID="{B27F49E4-820A-49F5-8128-9A368A4ADAA0}" presName="sibTrans" presStyleLbl="sibTrans2D1" presStyleIdx="1" presStyleCnt="4"/>
      <dgm:spPr/>
      <dgm:t>
        <a:bodyPr/>
        <a:lstStyle/>
        <a:p>
          <a:endParaRPr lang="ru-RU"/>
        </a:p>
      </dgm:t>
    </dgm:pt>
    <dgm:pt modelId="{9F7CA22A-965A-4641-97DC-FCDF6AD92EE2}" type="pres">
      <dgm:prSet presAssocID="{C0B7066F-38D3-4F81-AD2F-201F73CA818B}" presName="node" presStyleLbl="node1" presStyleIdx="2" presStyleCnt="4" custScaleX="226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547B1-B827-412C-8CA8-EA9E6918C51F}" type="pres">
      <dgm:prSet presAssocID="{C0B7066F-38D3-4F81-AD2F-201F73CA818B}" presName="dummy" presStyleCnt="0"/>
      <dgm:spPr/>
    </dgm:pt>
    <dgm:pt modelId="{926DB8BC-5ED8-4E3C-882B-17D907CDC4FB}" type="pres">
      <dgm:prSet presAssocID="{4644E705-25F6-4C09-A0F5-D8A715CA729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79AF7452-CAC0-48AD-BBFF-28B41567C426}" type="pres">
      <dgm:prSet presAssocID="{1AC55FC7-E37A-46A4-AE3B-1263841ECF04}" presName="node" presStyleLbl="node1" presStyleIdx="3" presStyleCnt="4" custScaleX="215501" custRadScaleRad="136423" custRadScaleInc="4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7C4F8-E071-4530-BDC0-156F0AB0F8E3}" type="pres">
      <dgm:prSet presAssocID="{1AC55FC7-E37A-46A4-AE3B-1263841ECF04}" presName="dummy" presStyleCnt="0"/>
      <dgm:spPr/>
    </dgm:pt>
    <dgm:pt modelId="{E311CC4D-105A-4992-9EF1-019005767EE8}" type="pres">
      <dgm:prSet presAssocID="{18771AE9-532A-43D8-9E35-124AAA0CE5A5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E3B7830D-823E-439B-A89C-85A65CF801C4}" srcId="{1B0EADC4-4E7A-41DA-ADEB-592FF4BFFC93}" destId="{1AC55FC7-E37A-46A4-AE3B-1263841ECF04}" srcOrd="3" destOrd="0" parTransId="{10D45181-E287-41F8-B3BB-93337DE1DD73}" sibTransId="{18771AE9-532A-43D8-9E35-124AAA0CE5A5}"/>
    <dgm:cxn modelId="{8EDC71E8-73EC-44DB-830C-AD1096B05D38}" type="presOf" srcId="{31BDEDD7-33B0-49AA-BE09-93F4BF06BBDF}" destId="{60695214-6135-40DE-B53A-1D2E30F042EB}" srcOrd="0" destOrd="0" presId="urn:microsoft.com/office/officeart/2005/8/layout/radial6"/>
    <dgm:cxn modelId="{8008B142-3F31-41F2-92E4-94568E21BDCA}" type="presOf" srcId="{4644E705-25F6-4C09-A0F5-D8A715CA7297}" destId="{926DB8BC-5ED8-4E3C-882B-17D907CDC4FB}" srcOrd="0" destOrd="0" presId="urn:microsoft.com/office/officeart/2005/8/layout/radial6"/>
    <dgm:cxn modelId="{2106F6EE-D04A-4C63-920F-28948F65EDBC}" srcId="{C34823AB-F582-496F-A2A3-9CF8E1411F55}" destId="{1B0EADC4-4E7A-41DA-ADEB-592FF4BFFC93}" srcOrd="0" destOrd="0" parTransId="{4E893C42-7C37-4B4C-954F-4B1AE7B32476}" sibTransId="{61EA7877-92CC-42B8-99B5-BFB73B15F7C0}"/>
    <dgm:cxn modelId="{6FFAAC35-B319-4791-80C5-27D82D44FB66}" type="presOf" srcId="{73792D7E-E21C-4455-91BB-5284E4DB5517}" destId="{BFF7B159-0F61-43FC-B2F0-73A464733BDC}" srcOrd="0" destOrd="0" presId="urn:microsoft.com/office/officeart/2005/8/layout/radial6"/>
    <dgm:cxn modelId="{86C0EF69-2C5C-4AC5-97C3-38AFE75B860E}" type="presOf" srcId="{C0B7066F-38D3-4F81-AD2F-201F73CA818B}" destId="{9F7CA22A-965A-4641-97DC-FCDF6AD92EE2}" srcOrd="0" destOrd="0" presId="urn:microsoft.com/office/officeart/2005/8/layout/radial6"/>
    <dgm:cxn modelId="{68D3BC39-5045-48C8-AB85-A5BB5F4CA4BA}" srcId="{1B0EADC4-4E7A-41DA-ADEB-592FF4BFFC93}" destId="{C0B7066F-38D3-4F81-AD2F-201F73CA818B}" srcOrd="2" destOrd="0" parTransId="{EC308523-68EC-40E8-B73C-4EED4D57BC6C}" sibTransId="{4644E705-25F6-4C09-A0F5-D8A715CA7297}"/>
    <dgm:cxn modelId="{9FE70407-6AE5-4E36-89E4-7E58C9313CEE}" type="presOf" srcId="{18771AE9-532A-43D8-9E35-124AAA0CE5A5}" destId="{E311CC4D-105A-4992-9EF1-019005767EE8}" srcOrd="0" destOrd="0" presId="urn:microsoft.com/office/officeart/2005/8/layout/radial6"/>
    <dgm:cxn modelId="{B69A7C99-56C0-459E-B722-D14A254F3842}" type="presOf" srcId="{1B0EADC4-4E7A-41DA-ADEB-592FF4BFFC93}" destId="{98C36EA3-23BA-4334-A606-909F1AC49E56}" srcOrd="0" destOrd="0" presId="urn:microsoft.com/office/officeart/2005/8/layout/radial6"/>
    <dgm:cxn modelId="{0975881E-C919-4FB7-AC82-8E606BAA3232}" srcId="{1B0EADC4-4E7A-41DA-ADEB-592FF4BFFC93}" destId="{73792D7E-E21C-4455-91BB-5284E4DB5517}" srcOrd="1" destOrd="0" parTransId="{C819BD13-435A-400E-B3CC-1EE612150FC4}" sibTransId="{B27F49E4-820A-49F5-8128-9A368A4ADAA0}"/>
    <dgm:cxn modelId="{B8186CAA-4C43-482C-B83F-A39E5208640A}" type="presOf" srcId="{6C4F4925-6D5C-40A0-BB6C-9402B16063FC}" destId="{7CB530DF-D126-49CD-A19A-1AC6E450C26A}" srcOrd="0" destOrd="0" presId="urn:microsoft.com/office/officeart/2005/8/layout/radial6"/>
    <dgm:cxn modelId="{89B151F4-C6F6-4847-A5C4-5BDC21642966}" srcId="{1B0EADC4-4E7A-41DA-ADEB-592FF4BFFC93}" destId="{31BDEDD7-33B0-49AA-BE09-93F4BF06BBDF}" srcOrd="0" destOrd="0" parTransId="{88E39399-D3D5-4FDB-8BE5-BB4E6E565024}" sibTransId="{6C4F4925-6D5C-40A0-BB6C-9402B16063FC}"/>
    <dgm:cxn modelId="{E69720D0-66FF-4ABB-B369-FE261CD93D5A}" type="presOf" srcId="{1AC55FC7-E37A-46A4-AE3B-1263841ECF04}" destId="{79AF7452-CAC0-48AD-BBFF-28B41567C426}" srcOrd="0" destOrd="0" presId="urn:microsoft.com/office/officeart/2005/8/layout/radial6"/>
    <dgm:cxn modelId="{2F9A1A97-7CD2-4C21-A985-4CB0C58D26F1}" type="presOf" srcId="{C34823AB-F582-496F-A2A3-9CF8E1411F55}" destId="{784142B1-EE21-447B-A97B-A4E11E0395C9}" srcOrd="0" destOrd="0" presId="urn:microsoft.com/office/officeart/2005/8/layout/radial6"/>
    <dgm:cxn modelId="{1D8B8107-5F4F-408D-BDE5-68CADE4E1626}" type="presOf" srcId="{B27F49E4-820A-49F5-8128-9A368A4ADAA0}" destId="{A84F9419-27A8-4D46-A839-7F630851BFA1}" srcOrd="0" destOrd="0" presId="urn:microsoft.com/office/officeart/2005/8/layout/radial6"/>
    <dgm:cxn modelId="{F23B53AA-95D0-4F5D-A0D8-78204423CFA8}" type="presParOf" srcId="{784142B1-EE21-447B-A97B-A4E11E0395C9}" destId="{98C36EA3-23BA-4334-A606-909F1AC49E56}" srcOrd="0" destOrd="0" presId="urn:microsoft.com/office/officeart/2005/8/layout/radial6"/>
    <dgm:cxn modelId="{28CBD4B9-531C-4142-9F1B-205A4D1769A7}" type="presParOf" srcId="{784142B1-EE21-447B-A97B-A4E11E0395C9}" destId="{60695214-6135-40DE-B53A-1D2E30F042EB}" srcOrd="1" destOrd="0" presId="urn:microsoft.com/office/officeart/2005/8/layout/radial6"/>
    <dgm:cxn modelId="{2D8223CD-22F4-4319-AF45-C54677571A96}" type="presParOf" srcId="{784142B1-EE21-447B-A97B-A4E11E0395C9}" destId="{0C91A480-3075-4B02-B167-675E59ACEC3A}" srcOrd="2" destOrd="0" presId="urn:microsoft.com/office/officeart/2005/8/layout/radial6"/>
    <dgm:cxn modelId="{03503CC0-DCBA-4AE2-9186-5DDFBC5235FE}" type="presParOf" srcId="{784142B1-EE21-447B-A97B-A4E11E0395C9}" destId="{7CB530DF-D126-49CD-A19A-1AC6E450C26A}" srcOrd="3" destOrd="0" presId="urn:microsoft.com/office/officeart/2005/8/layout/radial6"/>
    <dgm:cxn modelId="{25477330-3B7E-4ECA-B0A3-10A57D8DF69F}" type="presParOf" srcId="{784142B1-EE21-447B-A97B-A4E11E0395C9}" destId="{BFF7B159-0F61-43FC-B2F0-73A464733BDC}" srcOrd="4" destOrd="0" presId="urn:microsoft.com/office/officeart/2005/8/layout/radial6"/>
    <dgm:cxn modelId="{7395053B-F45A-4CE3-90EF-0603E4AA8F88}" type="presParOf" srcId="{784142B1-EE21-447B-A97B-A4E11E0395C9}" destId="{7D33DC40-63D1-4D32-BA90-7BD5727D79E5}" srcOrd="5" destOrd="0" presId="urn:microsoft.com/office/officeart/2005/8/layout/radial6"/>
    <dgm:cxn modelId="{0D529C20-9F08-4222-9803-8B753100BF76}" type="presParOf" srcId="{784142B1-EE21-447B-A97B-A4E11E0395C9}" destId="{A84F9419-27A8-4D46-A839-7F630851BFA1}" srcOrd="6" destOrd="0" presId="urn:microsoft.com/office/officeart/2005/8/layout/radial6"/>
    <dgm:cxn modelId="{CAE12E7D-19CE-4FA7-A198-6824730C7D06}" type="presParOf" srcId="{784142B1-EE21-447B-A97B-A4E11E0395C9}" destId="{9F7CA22A-965A-4641-97DC-FCDF6AD92EE2}" srcOrd="7" destOrd="0" presId="urn:microsoft.com/office/officeart/2005/8/layout/radial6"/>
    <dgm:cxn modelId="{D8FF6361-279D-448B-98FC-41CA1F2B7C74}" type="presParOf" srcId="{784142B1-EE21-447B-A97B-A4E11E0395C9}" destId="{694547B1-B827-412C-8CA8-EA9E6918C51F}" srcOrd="8" destOrd="0" presId="urn:microsoft.com/office/officeart/2005/8/layout/radial6"/>
    <dgm:cxn modelId="{A2134459-B487-49DB-8236-8583F94C1248}" type="presParOf" srcId="{784142B1-EE21-447B-A97B-A4E11E0395C9}" destId="{926DB8BC-5ED8-4E3C-882B-17D907CDC4FB}" srcOrd="9" destOrd="0" presId="urn:microsoft.com/office/officeart/2005/8/layout/radial6"/>
    <dgm:cxn modelId="{01B2D038-16CD-4D8C-877B-39EC0262FD39}" type="presParOf" srcId="{784142B1-EE21-447B-A97B-A4E11E0395C9}" destId="{79AF7452-CAC0-48AD-BBFF-28B41567C426}" srcOrd="10" destOrd="0" presId="urn:microsoft.com/office/officeart/2005/8/layout/radial6"/>
    <dgm:cxn modelId="{722EE7CB-5009-4D4C-A4BE-0AAC1379FE33}" type="presParOf" srcId="{784142B1-EE21-447B-A97B-A4E11E0395C9}" destId="{CF57C4F8-E071-4530-BDC0-156F0AB0F8E3}" srcOrd="11" destOrd="0" presId="urn:microsoft.com/office/officeart/2005/8/layout/radial6"/>
    <dgm:cxn modelId="{2409E021-A8CC-40E7-AFB3-4AF392060E93}" type="presParOf" srcId="{784142B1-EE21-447B-A97B-A4E11E0395C9}" destId="{E311CC4D-105A-4992-9EF1-019005767EE8}" srcOrd="12" destOrd="0" presId="urn:microsoft.com/office/officeart/2005/8/layout/radial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393498-3A05-4736-AA51-312D29AADA42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4EE10B-23C3-47F9-8D13-D599550F96CA}">
      <dgm:prSet phldrT="[Текст]" custT="1"/>
      <dgm:spPr>
        <a:solidFill>
          <a:schemeClr val="tx1"/>
        </a:solidFill>
      </dgm:spPr>
      <dgm:t>
        <a:bodyPr/>
        <a:lstStyle/>
        <a:p>
          <a:r>
            <a:rPr lang="ru-RU" sz="1800" dirty="0" smtClean="0">
              <a:solidFill>
                <a:schemeClr val="bg1"/>
              </a:solidFill>
            </a:rPr>
            <a:t>ВСЕГО НА 2015 ГОД</a:t>
          </a:r>
        </a:p>
        <a:p>
          <a:r>
            <a:rPr lang="ru-RU" sz="1800" dirty="0" smtClean="0">
              <a:solidFill>
                <a:schemeClr val="bg1"/>
              </a:solidFill>
            </a:rPr>
            <a:t>4582,7 ТЫС. РУБЛЕЙ</a:t>
          </a:r>
        </a:p>
        <a:p>
          <a:endParaRPr lang="ru-RU" sz="1200" dirty="0">
            <a:solidFill>
              <a:schemeClr val="bg1"/>
            </a:solidFill>
          </a:endParaRPr>
        </a:p>
      </dgm:t>
    </dgm:pt>
    <dgm:pt modelId="{C93FCB03-A8F2-4E34-BB64-65D8B908B010}" type="parTrans" cxnId="{7305F8A5-026A-48B9-80B3-A6903053671B}">
      <dgm:prSet/>
      <dgm:spPr/>
      <dgm:t>
        <a:bodyPr/>
        <a:lstStyle/>
        <a:p>
          <a:endParaRPr lang="ru-RU"/>
        </a:p>
      </dgm:t>
    </dgm:pt>
    <dgm:pt modelId="{D9C8897B-A3F2-4021-9D7C-22E6EA61817B}" type="sibTrans" cxnId="{7305F8A5-026A-48B9-80B3-A6903053671B}">
      <dgm:prSet/>
      <dgm:spPr/>
      <dgm:t>
        <a:bodyPr/>
        <a:lstStyle/>
        <a:p>
          <a:endParaRPr lang="ru-RU"/>
        </a:p>
      </dgm:t>
    </dgm:pt>
    <dgm:pt modelId="{E307614A-A792-4873-8A0E-444C6D09B8B4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</a:rPr>
            <a:t>БЛАГОУСТРОЙСТВО ТЕРРИТОРИИ РОГОВСКОГО СЕЛЬСКОГО ПОСЕЛЕНИЯ</a:t>
          </a:r>
        </a:p>
        <a:p>
          <a:r>
            <a:rPr lang="ru-RU" sz="1800" dirty="0" smtClean="0">
              <a:solidFill>
                <a:schemeClr val="bg1"/>
              </a:solidFill>
            </a:rPr>
            <a:t>451,1 ТЫС. РУБЛЕЙ</a:t>
          </a:r>
          <a:endParaRPr lang="ru-RU" sz="1800" dirty="0">
            <a:solidFill>
              <a:schemeClr val="bg1"/>
            </a:solidFill>
          </a:endParaRPr>
        </a:p>
      </dgm:t>
    </dgm:pt>
    <dgm:pt modelId="{A8B48BBE-3F0C-4837-8FB9-BD7AC6721AEB}" type="parTrans" cxnId="{C38F3163-3471-40BB-9BA5-C2C2744B7BF1}">
      <dgm:prSet/>
      <dgm:spPr/>
      <dgm:t>
        <a:bodyPr/>
        <a:lstStyle/>
        <a:p>
          <a:endParaRPr lang="ru-RU"/>
        </a:p>
      </dgm:t>
    </dgm:pt>
    <dgm:pt modelId="{F29760FC-0113-4EAA-84FD-D49ABFCBF4DE}" type="sibTrans" cxnId="{C38F3163-3471-40BB-9BA5-C2C2744B7BF1}">
      <dgm:prSet/>
      <dgm:spPr/>
      <dgm:t>
        <a:bodyPr/>
        <a:lstStyle/>
        <a:p>
          <a:endParaRPr lang="ru-RU"/>
        </a:p>
      </dgm:t>
    </dgm:pt>
    <dgm:pt modelId="{53C0779F-78D3-4A3A-A643-CF909CA026B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</a:rPr>
            <a:t>Развитие транспортной инфраструктуры</a:t>
          </a:r>
        </a:p>
        <a:p>
          <a:r>
            <a:rPr lang="ru-RU" sz="1800" dirty="0" smtClean="0">
              <a:solidFill>
                <a:schemeClr val="bg1"/>
              </a:solidFill>
            </a:rPr>
            <a:t>648,7 тыс. рублей</a:t>
          </a:r>
          <a:endParaRPr lang="ru-RU" sz="1800" dirty="0">
            <a:solidFill>
              <a:schemeClr val="bg1"/>
            </a:solidFill>
          </a:endParaRPr>
        </a:p>
      </dgm:t>
    </dgm:pt>
    <dgm:pt modelId="{13DA6753-22D9-44D0-A319-FB8CBA399141}" type="parTrans" cxnId="{D276F1BB-8973-4FA1-8771-1A07D5FF0A96}">
      <dgm:prSet/>
      <dgm:spPr/>
      <dgm:t>
        <a:bodyPr/>
        <a:lstStyle/>
        <a:p>
          <a:endParaRPr lang="ru-RU"/>
        </a:p>
      </dgm:t>
    </dgm:pt>
    <dgm:pt modelId="{122DAD5B-5E82-472F-AA0C-1E6E12ECAD2D}" type="sibTrans" cxnId="{D276F1BB-8973-4FA1-8771-1A07D5FF0A96}">
      <dgm:prSet/>
      <dgm:spPr/>
      <dgm:t>
        <a:bodyPr/>
        <a:lstStyle/>
        <a:p>
          <a:endParaRPr lang="ru-RU"/>
        </a:p>
      </dgm:t>
    </dgm:pt>
    <dgm:pt modelId="{7EE7C92C-00A4-43C2-BF31-085BFCB70849}">
      <dgm:prSet phldrT="[Текст]" custT="1"/>
      <dgm:spPr/>
      <dgm:t>
        <a:bodyPr/>
        <a:lstStyle/>
        <a:p>
          <a:r>
            <a:rPr lang="ru-RU" sz="1800" baseline="0" dirty="0" smtClean="0">
              <a:solidFill>
                <a:schemeClr val="bg1"/>
              </a:solidFill>
            </a:rPr>
            <a:t>Муниципальная политика</a:t>
          </a:r>
        </a:p>
        <a:p>
          <a:r>
            <a:rPr lang="ru-RU" sz="1800" baseline="0" dirty="0" smtClean="0">
              <a:solidFill>
                <a:schemeClr val="bg1"/>
              </a:solidFill>
            </a:rPr>
            <a:t>3,0 тыс. рублей</a:t>
          </a:r>
          <a:endParaRPr lang="ru-RU" sz="1800" baseline="0" dirty="0">
            <a:solidFill>
              <a:schemeClr val="bg1"/>
            </a:solidFill>
          </a:endParaRPr>
        </a:p>
      </dgm:t>
    </dgm:pt>
    <dgm:pt modelId="{2BFD8E80-1B11-42A2-82E4-4D37BC8EDE98}" type="parTrans" cxnId="{9F7CDC21-F3ED-4C71-89EE-58FB6BB928A0}">
      <dgm:prSet/>
      <dgm:spPr/>
      <dgm:t>
        <a:bodyPr/>
        <a:lstStyle/>
        <a:p>
          <a:endParaRPr lang="ru-RU"/>
        </a:p>
      </dgm:t>
    </dgm:pt>
    <dgm:pt modelId="{D1EDF72C-126B-4444-B837-170C2B0D4933}" type="sibTrans" cxnId="{9F7CDC21-F3ED-4C71-89EE-58FB6BB928A0}">
      <dgm:prSet/>
      <dgm:spPr/>
      <dgm:t>
        <a:bodyPr/>
        <a:lstStyle/>
        <a:p>
          <a:endParaRPr lang="ru-RU"/>
        </a:p>
      </dgm:t>
    </dgm:pt>
    <dgm:pt modelId="{C0A03836-65A0-4D8B-BA23-A2C4BBE110D8}">
      <dgm:prSet phldrT="[Текст]" custT="1"/>
      <dgm:spPr/>
      <dgm:t>
        <a:bodyPr/>
        <a:lstStyle/>
        <a:p>
          <a:r>
            <a:rPr lang="ru-RU" sz="1800" cap="all" baseline="0" dirty="0" smtClean="0">
              <a:solidFill>
                <a:schemeClr val="bg1"/>
              </a:solidFill>
            </a:rPr>
            <a:t>Развитие культуры</a:t>
          </a:r>
        </a:p>
        <a:p>
          <a:r>
            <a:rPr lang="ru-RU" sz="1800" cap="all" baseline="0" dirty="0" smtClean="0">
              <a:solidFill>
                <a:schemeClr val="bg1"/>
              </a:solidFill>
            </a:rPr>
            <a:t>3479,9 тыс. рублей</a:t>
          </a:r>
          <a:endParaRPr lang="ru-RU" sz="1800" cap="all" baseline="0" dirty="0">
            <a:solidFill>
              <a:schemeClr val="bg1"/>
            </a:solidFill>
          </a:endParaRPr>
        </a:p>
      </dgm:t>
    </dgm:pt>
    <dgm:pt modelId="{99ACDFA3-5C7E-4BAC-BB47-117122751B07}" type="parTrans" cxnId="{044B82F5-298D-4616-B742-51E850EB0DED}">
      <dgm:prSet/>
      <dgm:spPr/>
      <dgm:t>
        <a:bodyPr/>
        <a:lstStyle/>
        <a:p>
          <a:endParaRPr lang="ru-RU"/>
        </a:p>
      </dgm:t>
    </dgm:pt>
    <dgm:pt modelId="{16B4933E-8B41-48E1-88F5-2DFC6575888F}" type="sibTrans" cxnId="{044B82F5-298D-4616-B742-51E850EB0DED}">
      <dgm:prSet/>
      <dgm:spPr/>
      <dgm:t>
        <a:bodyPr/>
        <a:lstStyle/>
        <a:p>
          <a:endParaRPr lang="ru-RU"/>
        </a:p>
      </dgm:t>
    </dgm:pt>
    <dgm:pt modelId="{05C2545A-A6B6-4B68-9F3C-6BD27754690A}" type="pres">
      <dgm:prSet presAssocID="{29393498-3A05-4736-AA51-312D29AADA4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DE66E2-6ECD-4505-B437-36A6CF2D1F60}" type="pres">
      <dgm:prSet presAssocID="{7A4EE10B-23C3-47F9-8D13-D599550F96CA}" presName="centerShape" presStyleLbl="node0" presStyleIdx="0" presStyleCnt="1" custScaleX="149468" custScaleY="133764"/>
      <dgm:spPr/>
      <dgm:t>
        <a:bodyPr/>
        <a:lstStyle/>
        <a:p>
          <a:endParaRPr lang="ru-RU"/>
        </a:p>
      </dgm:t>
    </dgm:pt>
    <dgm:pt modelId="{526DD860-4AF9-4FF5-BF65-578D5A2C83FC}" type="pres">
      <dgm:prSet presAssocID="{A8B48BBE-3F0C-4837-8FB9-BD7AC6721AEB}" presName="parTrans" presStyleLbl="sibTrans2D1" presStyleIdx="0" presStyleCnt="4"/>
      <dgm:spPr/>
      <dgm:t>
        <a:bodyPr/>
        <a:lstStyle/>
        <a:p>
          <a:endParaRPr lang="ru-RU"/>
        </a:p>
      </dgm:t>
    </dgm:pt>
    <dgm:pt modelId="{BC1BED75-6123-442D-939D-5F84A7D06202}" type="pres">
      <dgm:prSet presAssocID="{A8B48BBE-3F0C-4837-8FB9-BD7AC6721AEB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7E151B7F-C77E-4701-8AEE-7E30433C5F26}" type="pres">
      <dgm:prSet presAssocID="{E307614A-A792-4873-8A0E-444C6D09B8B4}" presName="node" presStyleLbl="node1" presStyleIdx="0" presStyleCnt="4" custScaleX="3448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8D54E-F285-4B1B-BE6B-79AA1CFCC1C8}" type="pres">
      <dgm:prSet presAssocID="{13DA6753-22D9-44D0-A319-FB8CBA399141}" presName="parTrans" presStyleLbl="sibTrans2D1" presStyleIdx="1" presStyleCnt="4"/>
      <dgm:spPr/>
      <dgm:t>
        <a:bodyPr/>
        <a:lstStyle/>
        <a:p>
          <a:endParaRPr lang="ru-RU"/>
        </a:p>
      </dgm:t>
    </dgm:pt>
    <dgm:pt modelId="{A1EDEB30-A1D0-4329-B62E-6FD9550E35A0}" type="pres">
      <dgm:prSet presAssocID="{13DA6753-22D9-44D0-A319-FB8CBA399141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DDF0F35-1733-4A7B-AC21-8C5BE85AAE16}" type="pres">
      <dgm:prSet presAssocID="{53C0779F-78D3-4A3A-A643-CF909CA026B5}" presName="node" presStyleLbl="node1" presStyleIdx="1" presStyleCnt="4" custScaleX="233759" custRadScaleRad="154157" custRadScaleInc="-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AFC58-F8BF-4A97-B02C-51CF44A7F455}" type="pres">
      <dgm:prSet presAssocID="{2BFD8E80-1B11-42A2-82E4-4D37BC8EDE98}" presName="parTrans" presStyleLbl="sibTrans2D1" presStyleIdx="2" presStyleCnt="4"/>
      <dgm:spPr/>
      <dgm:t>
        <a:bodyPr/>
        <a:lstStyle/>
        <a:p>
          <a:endParaRPr lang="ru-RU"/>
        </a:p>
      </dgm:t>
    </dgm:pt>
    <dgm:pt modelId="{A06985E4-4BD0-494E-B504-CA79A409097B}" type="pres">
      <dgm:prSet presAssocID="{2BFD8E80-1B11-42A2-82E4-4D37BC8EDE98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06F5B3D-0874-4EAE-9ED1-8F14BF05481C}" type="pres">
      <dgm:prSet presAssocID="{7EE7C92C-00A4-43C2-BF31-085BFCB70849}" presName="node" presStyleLbl="node1" presStyleIdx="2" presStyleCnt="4" custScaleX="295772" custRadScaleRad="100212" custRadScaleInc="2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25072-201A-4BD5-AAE3-C3B6784595DC}" type="pres">
      <dgm:prSet presAssocID="{99ACDFA3-5C7E-4BAC-BB47-117122751B07}" presName="parTrans" presStyleLbl="sibTrans2D1" presStyleIdx="3" presStyleCnt="4"/>
      <dgm:spPr/>
      <dgm:t>
        <a:bodyPr/>
        <a:lstStyle/>
        <a:p>
          <a:endParaRPr lang="ru-RU"/>
        </a:p>
      </dgm:t>
    </dgm:pt>
    <dgm:pt modelId="{CF354A85-482F-4633-9113-201126378CB4}" type="pres">
      <dgm:prSet presAssocID="{99ACDFA3-5C7E-4BAC-BB47-117122751B07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22789E09-00BE-45B1-B22B-1D531D85EBFF}" type="pres">
      <dgm:prSet presAssocID="{C0A03836-65A0-4D8B-BA23-A2C4BBE110D8}" presName="node" presStyleLbl="node1" presStyleIdx="3" presStyleCnt="4" custScaleX="239004" custRadScaleRad="150680" custRadScaleInc="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76F1BB-8973-4FA1-8771-1A07D5FF0A96}" srcId="{7A4EE10B-23C3-47F9-8D13-D599550F96CA}" destId="{53C0779F-78D3-4A3A-A643-CF909CA026B5}" srcOrd="1" destOrd="0" parTransId="{13DA6753-22D9-44D0-A319-FB8CBA399141}" sibTransId="{122DAD5B-5E82-472F-AA0C-1E6E12ECAD2D}"/>
    <dgm:cxn modelId="{9A5F9DF7-3A52-4E64-9C49-00FEA58F86D4}" type="presOf" srcId="{E307614A-A792-4873-8A0E-444C6D09B8B4}" destId="{7E151B7F-C77E-4701-8AEE-7E30433C5F26}" srcOrd="0" destOrd="0" presId="urn:microsoft.com/office/officeart/2005/8/layout/radial5"/>
    <dgm:cxn modelId="{044B82F5-298D-4616-B742-51E850EB0DED}" srcId="{7A4EE10B-23C3-47F9-8D13-D599550F96CA}" destId="{C0A03836-65A0-4D8B-BA23-A2C4BBE110D8}" srcOrd="3" destOrd="0" parTransId="{99ACDFA3-5C7E-4BAC-BB47-117122751B07}" sibTransId="{16B4933E-8B41-48E1-88F5-2DFC6575888F}"/>
    <dgm:cxn modelId="{03AE189D-64EE-49CF-B0C6-6AD60C569AEF}" type="presOf" srcId="{A8B48BBE-3F0C-4837-8FB9-BD7AC6721AEB}" destId="{526DD860-4AF9-4FF5-BF65-578D5A2C83FC}" srcOrd="0" destOrd="0" presId="urn:microsoft.com/office/officeart/2005/8/layout/radial5"/>
    <dgm:cxn modelId="{C38F3163-3471-40BB-9BA5-C2C2744B7BF1}" srcId="{7A4EE10B-23C3-47F9-8D13-D599550F96CA}" destId="{E307614A-A792-4873-8A0E-444C6D09B8B4}" srcOrd="0" destOrd="0" parTransId="{A8B48BBE-3F0C-4837-8FB9-BD7AC6721AEB}" sibTransId="{F29760FC-0113-4EAA-84FD-D49ABFCBF4DE}"/>
    <dgm:cxn modelId="{ABABA815-E9CF-4763-959A-F6184FF38987}" type="presOf" srcId="{2BFD8E80-1B11-42A2-82E4-4D37BC8EDE98}" destId="{A06985E4-4BD0-494E-B504-CA79A409097B}" srcOrd="1" destOrd="0" presId="urn:microsoft.com/office/officeart/2005/8/layout/radial5"/>
    <dgm:cxn modelId="{FA0FCC69-AD6F-4AC3-AFC1-8E1142813F29}" type="presOf" srcId="{C0A03836-65A0-4D8B-BA23-A2C4BBE110D8}" destId="{22789E09-00BE-45B1-B22B-1D531D85EBFF}" srcOrd="0" destOrd="0" presId="urn:microsoft.com/office/officeart/2005/8/layout/radial5"/>
    <dgm:cxn modelId="{90827C27-10F4-4F72-BF9A-F07D317B686C}" type="presOf" srcId="{7EE7C92C-00A4-43C2-BF31-085BFCB70849}" destId="{906F5B3D-0874-4EAE-9ED1-8F14BF05481C}" srcOrd="0" destOrd="0" presId="urn:microsoft.com/office/officeart/2005/8/layout/radial5"/>
    <dgm:cxn modelId="{DD3047F3-ED90-4F54-BE8A-C4F1A597388B}" type="presOf" srcId="{99ACDFA3-5C7E-4BAC-BB47-117122751B07}" destId="{A0225072-201A-4BD5-AAE3-C3B6784595DC}" srcOrd="0" destOrd="0" presId="urn:microsoft.com/office/officeart/2005/8/layout/radial5"/>
    <dgm:cxn modelId="{7305F8A5-026A-48B9-80B3-A6903053671B}" srcId="{29393498-3A05-4736-AA51-312D29AADA42}" destId="{7A4EE10B-23C3-47F9-8D13-D599550F96CA}" srcOrd="0" destOrd="0" parTransId="{C93FCB03-A8F2-4E34-BB64-65D8B908B010}" sibTransId="{D9C8897B-A3F2-4021-9D7C-22E6EA61817B}"/>
    <dgm:cxn modelId="{CC7D1790-BB6F-485F-BF2A-AF56DFD41F5A}" type="presOf" srcId="{A8B48BBE-3F0C-4837-8FB9-BD7AC6721AEB}" destId="{BC1BED75-6123-442D-939D-5F84A7D06202}" srcOrd="1" destOrd="0" presId="urn:microsoft.com/office/officeart/2005/8/layout/radial5"/>
    <dgm:cxn modelId="{128A92DE-92D0-47B4-865E-924497524D53}" type="presOf" srcId="{53C0779F-78D3-4A3A-A643-CF909CA026B5}" destId="{ADDF0F35-1733-4A7B-AC21-8C5BE85AAE16}" srcOrd="0" destOrd="0" presId="urn:microsoft.com/office/officeart/2005/8/layout/radial5"/>
    <dgm:cxn modelId="{EEA5628E-D756-47B3-A873-FA0AED39063D}" type="presOf" srcId="{29393498-3A05-4736-AA51-312D29AADA42}" destId="{05C2545A-A6B6-4B68-9F3C-6BD27754690A}" srcOrd="0" destOrd="0" presId="urn:microsoft.com/office/officeart/2005/8/layout/radial5"/>
    <dgm:cxn modelId="{D37412CE-1A2F-4DC9-953F-704F45A310C8}" type="presOf" srcId="{7A4EE10B-23C3-47F9-8D13-D599550F96CA}" destId="{8EDE66E2-6ECD-4505-B437-36A6CF2D1F60}" srcOrd="0" destOrd="0" presId="urn:microsoft.com/office/officeart/2005/8/layout/radial5"/>
    <dgm:cxn modelId="{89398267-19D9-422E-B55B-83ADA5EE3113}" type="presOf" srcId="{13DA6753-22D9-44D0-A319-FB8CBA399141}" destId="{A1EDEB30-A1D0-4329-B62E-6FD9550E35A0}" srcOrd="1" destOrd="0" presId="urn:microsoft.com/office/officeart/2005/8/layout/radial5"/>
    <dgm:cxn modelId="{D47EF38C-F486-49A3-947C-5823F854A785}" type="presOf" srcId="{2BFD8E80-1B11-42A2-82E4-4D37BC8EDE98}" destId="{184AFC58-F8BF-4A97-B02C-51CF44A7F455}" srcOrd="0" destOrd="0" presId="urn:microsoft.com/office/officeart/2005/8/layout/radial5"/>
    <dgm:cxn modelId="{254A5AA3-BBF7-4A79-9FC9-BE4F45486B89}" type="presOf" srcId="{13DA6753-22D9-44D0-A319-FB8CBA399141}" destId="{9778D54E-F285-4B1B-BE6B-79AA1CFCC1C8}" srcOrd="0" destOrd="0" presId="urn:microsoft.com/office/officeart/2005/8/layout/radial5"/>
    <dgm:cxn modelId="{2AAE105B-F1F7-4B8D-A288-129144FCAA40}" type="presOf" srcId="{99ACDFA3-5C7E-4BAC-BB47-117122751B07}" destId="{CF354A85-482F-4633-9113-201126378CB4}" srcOrd="1" destOrd="0" presId="urn:microsoft.com/office/officeart/2005/8/layout/radial5"/>
    <dgm:cxn modelId="{9F7CDC21-F3ED-4C71-89EE-58FB6BB928A0}" srcId="{7A4EE10B-23C3-47F9-8D13-D599550F96CA}" destId="{7EE7C92C-00A4-43C2-BF31-085BFCB70849}" srcOrd="2" destOrd="0" parTransId="{2BFD8E80-1B11-42A2-82E4-4D37BC8EDE98}" sibTransId="{D1EDF72C-126B-4444-B837-170C2B0D4933}"/>
    <dgm:cxn modelId="{03664657-7243-4D51-8CD2-60532CDD0328}" type="presParOf" srcId="{05C2545A-A6B6-4B68-9F3C-6BD27754690A}" destId="{8EDE66E2-6ECD-4505-B437-36A6CF2D1F60}" srcOrd="0" destOrd="0" presId="urn:microsoft.com/office/officeart/2005/8/layout/radial5"/>
    <dgm:cxn modelId="{BC3A7DA3-1B2B-431B-BA34-1A6C6E8D479D}" type="presParOf" srcId="{05C2545A-A6B6-4B68-9F3C-6BD27754690A}" destId="{526DD860-4AF9-4FF5-BF65-578D5A2C83FC}" srcOrd="1" destOrd="0" presId="urn:microsoft.com/office/officeart/2005/8/layout/radial5"/>
    <dgm:cxn modelId="{5FE53179-3DB7-414D-B4B0-B7AECA9E1751}" type="presParOf" srcId="{526DD860-4AF9-4FF5-BF65-578D5A2C83FC}" destId="{BC1BED75-6123-442D-939D-5F84A7D06202}" srcOrd="0" destOrd="0" presId="urn:microsoft.com/office/officeart/2005/8/layout/radial5"/>
    <dgm:cxn modelId="{4FF35D94-29AC-4BF6-A8AF-19ADF2F46BE3}" type="presParOf" srcId="{05C2545A-A6B6-4B68-9F3C-6BD27754690A}" destId="{7E151B7F-C77E-4701-8AEE-7E30433C5F26}" srcOrd="2" destOrd="0" presId="urn:microsoft.com/office/officeart/2005/8/layout/radial5"/>
    <dgm:cxn modelId="{FCDA3241-3B39-4AFD-9CE7-95B971D0F3DE}" type="presParOf" srcId="{05C2545A-A6B6-4B68-9F3C-6BD27754690A}" destId="{9778D54E-F285-4B1B-BE6B-79AA1CFCC1C8}" srcOrd="3" destOrd="0" presId="urn:microsoft.com/office/officeart/2005/8/layout/radial5"/>
    <dgm:cxn modelId="{38EEDEE4-3A78-4E9C-AE78-5613DABAD7B0}" type="presParOf" srcId="{9778D54E-F285-4B1B-BE6B-79AA1CFCC1C8}" destId="{A1EDEB30-A1D0-4329-B62E-6FD9550E35A0}" srcOrd="0" destOrd="0" presId="urn:microsoft.com/office/officeart/2005/8/layout/radial5"/>
    <dgm:cxn modelId="{FD73049F-B5A0-40B9-8425-15D20112AF79}" type="presParOf" srcId="{05C2545A-A6B6-4B68-9F3C-6BD27754690A}" destId="{ADDF0F35-1733-4A7B-AC21-8C5BE85AAE16}" srcOrd="4" destOrd="0" presId="urn:microsoft.com/office/officeart/2005/8/layout/radial5"/>
    <dgm:cxn modelId="{3FF3EA0E-0F63-41EE-A505-FB04C51DC299}" type="presParOf" srcId="{05C2545A-A6B6-4B68-9F3C-6BD27754690A}" destId="{184AFC58-F8BF-4A97-B02C-51CF44A7F455}" srcOrd="5" destOrd="0" presId="urn:microsoft.com/office/officeart/2005/8/layout/radial5"/>
    <dgm:cxn modelId="{C8BE8AB5-31D8-4021-A096-A9E6EB0536F2}" type="presParOf" srcId="{184AFC58-F8BF-4A97-B02C-51CF44A7F455}" destId="{A06985E4-4BD0-494E-B504-CA79A409097B}" srcOrd="0" destOrd="0" presId="urn:microsoft.com/office/officeart/2005/8/layout/radial5"/>
    <dgm:cxn modelId="{75AB49EC-365F-4156-8199-352C96D7D733}" type="presParOf" srcId="{05C2545A-A6B6-4B68-9F3C-6BD27754690A}" destId="{906F5B3D-0874-4EAE-9ED1-8F14BF05481C}" srcOrd="6" destOrd="0" presId="urn:microsoft.com/office/officeart/2005/8/layout/radial5"/>
    <dgm:cxn modelId="{5FFB3C48-E9E1-4EF0-9469-C98446048E89}" type="presParOf" srcId="{05C2545A-A6B6-4B68-9F3C-6BD27754690A}" destId="{A0225072-201A-4BD5-AAE3-C3B6784595DC}" srcOrd="7" destOrd="0" presId="urn:microsoft.com/office/officeart/2005/8/layout/radial5"/>
    <dgm:cxn modelId="{5AEFFE9A-AA3F-4BC4-8C93-FCE7209202C4}" type="presParOf" srcId="{A0225072-201A-4BD5-AAE3-C3B6784595DC}" destId="{CF354A85-482F-4633-9113-201126378CB4}" srcOrd="0" destOrd="0" presId="urn:microsoft.com/office/officeart/2005/8/layout/radial5"/>
    <dgm:cxn modelId="{1B2E3BE5-0994-4CBF-B8EB-E44B7A51E08F}" type="presParOf" srcId="{05C2545A-A6B6-4B68-9F3C-6BD27754690A}" destId="{22789E09-00BE-45B1-B22B-1D531D85EBFF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0.75781</cdr:x>
      <cdr:y>0.84762</cdr:y>
    </cdr:from>
    <cdr:to>
      <cdr:x>0.85781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29454" y="57864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 smtClean="0"/>
        </a:p>
        <a:p xmlns:a="http://schemas.openxmlformats.org/drawingml/2006/main">
          <a:endParaRPr lang="ru-RU" dirty="0"/>
        </a:p>
        <a:p xmlns:a="http://schemas.openxmlformats.org/drawingml/2006/main">
          <a:endParaRPr lang="ru-RU" sz="1100" dirty="0" smtClean="0"/>
        </a:p>
        <a:p xmlns:a="http://schemas.openxmlformats.org/drawingml/2006/main">
          <a:r>
            <a:rPr lang="ru-RU" dirty="0" smtClean="0">
              <a:solidFill>
                <a:schemeClr val="tx1"/>
              </a:solidFill>
            </a:rPr>
            <a:t>ГОДЫ</a:t>
          </a:r>
          <a:endParaRPr lang="ru-RU" sz="11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0.26562</cdr:x>
      <cdr:y>0</cdr:y>
    </cdr:from>
    <cdr:to>
      <cdr:x>0.62344</cdr:x>
      <cdr:y>0.04545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860" y="0"/>
          <a:ext cx="327185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КУЛЬТУРА, КИНЕМАТОГРАФИЯ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rgbClr val="6BB1C9">
                <a:lumMod val="75000"/>
              </a:srgbClr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33D5A9-F57B-47DA-AA6A-DACD3990C873}" type="datetimeFigureOut">
              <a:rPr lang="ru-RU" smtClean="0"/>
              <a:pPr/>
              <a:t>вт 28.04.15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D3D1B54-43B9-427A-85F3-CFC3CFBD9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71612"/>
            <a:ext cx="9144000" cy="646331"/>
          </a:xfr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ДЛЯ ГРАЖДАН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786842" cy="571504"/>
          </a:xfrm>
        </p:spPr>
        <p:txBody>
          <a:bodyPr>
            <a:noAutofit/>
          </a:bodyPr>
          <a:lstStyle/>
          <a:p>
            <a:pPr algn="ctr"/>
            <a:r>
              <a:rPr lang="ru-RU" sz="1900" dirty="0" smtClean="0">
                <a:solidFill>
                  <a:schemeClr val="accent2"/>
                </a:solidFill>
                <a:latin typeface="+mj-lt"/>
              </a:rPr>
              <a:t>МУНИЦИПАЛЬНОЕ ОБРАЗОВАНИЕ</a:t>
            </a:r>
          </a:p>
          <a:p>
            <a:pPr algn="ctr"/>
            <a:r>
              <a:rPr lang="ru-RU" sz="1900" dirty="0" smtClean="0">
                <a:solidFill>
                  <a:schemeClr val="accent2"/>
                </a:solidFill>
                <a:latin typeface="+mj-lt"/>
              </a:rPr>
              <a:t> «РОГОВСКОЕ СЕЛЬСКОЕ ПОСЕЛЕНИЕ»</a:t>
            </a:r>
            <a:endParaRPr lang="ru-RU" sz="19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3500437"/>
            <a:ext cx="607223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БЮДЖЕТ РОГОВСКОГО СЕЛЬСКОГО ПОСЕЛЕНИЯ ЕГОРЛЫКСКОГО РАЙОНА НА 2015-2017 ГОДЫ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870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500063"/>
          <a:ext cx="9144000" cy="6357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511156"/>
          </a:xfrm>
          <a:noFill/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  <p:transition advTm="269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1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714375"/>
          <a:ext cx="9144000" cy="614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276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sz="1600" dirty="0"/>
          </a:p>
        </p:txBody>
      </p:sp>
      <p:graphicFrame>
        <p:nvGraphicFramePr>
          <p:cNvPr id="5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1142984"/>
          <a:ext cx="8929718" cy="600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" y="64291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РАСХОДЫ БЮДЖЕТА РОГОВСКОГО СЕЛЬСКОГО ПОСЕЛЕНИЯ ЕГОРЛЫКСКОГО РАЙОНА НА 2015 ГОД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714375"/>
          <a:ext cx="9144000" cy="614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571480"/>
          <a:ext cx="914400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314392"/>
            <a:ext cx="8229600" cy="471401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571500"/>
          <a:ext cx="91440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571500"/>
          <a:ext cx="9001156" cy="628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1571625"/>
          <a:ext cx="8929718" cy="5286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b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СТРУКТУРА МУНИЦИПАЛЬНЫХ ПРОГРАММ РОГОВСКОГО СЕЛЬСКОГО ПОСЕЛЕНИЯ НА 2015 ГОД</a:t>
            </a:r>
            <a:r>
              <a:rPr lang="ru-RU" sz="4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0" y="1000108"/>
          <a:ext cx="9144000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РАСХОДЫ БЮДЖЕТА  ФОРМИРУЕМЫЕ В РАМКАХ  МУНИЦИПАЛЬНЫХ ПРОГРАММ  РОГОВСКОГО СЕЛЬСКОГО ПОСЕЛЕНИЯ И НЕПРОГРАММНЫЕ РАСХОДЫ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sz="8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8800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642938"/>
          <a:ext cx="9144000" cy="6215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/>
        </p:nvGraphicFramePr>
        <p:xfrm>
          <a:off x="285720" y="428604"/>
          <a:ext cx="8472268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3354442" y="3539864"/>
          <a:ext cx="5114778" cy="110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0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901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БЮДЖЕТ НА 2015 ГОД И НА ПЛАНОВЫЙ ПЕРИОД 2016 И 2017 ГОДОВ НАПРАВЛЕН НА РЕШЕНИЕ СЛЕДУЮЩИХ КЛЮЧЕВЫХ ЗАДАЧ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571612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42860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71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8604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214283" y="1357297"/>
          <a:ext cx="4395775" cy="5357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5775"/>
              </a:tblGrid>
              <a:tr h="51533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Налог на доходы физических лиц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319,9 </a:t>
                      </a:r>
                    </a:p>
                    <a:p>
                      <a:pPr algn="ctr"/>
                      <a:endParaRPr lang="ru-RU" sz="1300" b="1" dirty="0"/>
                    </a:p>
                  </a:txBody>
                  <a:tcPr marL="137484" marR="137484"/>
                </a:tc>
              </a:tr>
              <a:tr h="32392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Акцизы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351,5</a:t>
                      </a:r>
                    </a:p>
                  </a:txBody>
                  <a:tcPr marL="137484" marR="137484"/>
                </a:tc>
              </a:tr>
              <a:tr h="79508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Налог, взимаемый в связи с применением </a:t>
                      </a:r>
                    </a:p>
                    <a:p>
                      <a:pPr algn="ctr"/>
                      <a:r>
                        <a:rPr lang="ru-RU" sz="1600" b="1" dirty="0" smtClean="0"/>
                        <a:t>упрощенной системы налогообложения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100,7</a:t>
                      </a:r>
                    </a:p>
                  </a:txBody>
                  <a:tcPr marL="137484" marR="137484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9764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Единый</a:t>
                      </a:r>
                      <a:r>
                        <a:rPr lang="ru-RU" sz="1600" b="1" baseline="0" dirty="0" smtClean="0"/>
                        <a:t> сельскохозяйственный  налог 539,0</a:t>
                      </a:r>
                      <a:endParaRPr lang="ru-RU" sz="1600" b="1" dirty="0"/>
                    </a:p>
                  </a:txBody>
                  <a:tcPr marL="137484" marR="137484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2392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Налог на имущество физических лиц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561,0</a:t>
                      </a:r>
                      <a:endParaRPr lang="ru-RU" sz="1600" b="1" dirty="0"/>
                    </a:p>
                  </a:txBody>
                  <a:tcPr marL="137484" marR="137484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535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Земельный налог 2473,8</a:t>
                      </a:r>
                      <a:endParaRPr lang="ru-RU" sz="1600" b="1" dirty="0"/>
                    </a:p>
                  </a:txBody>
                  <a:tcPr marL="137484" marR="137484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6170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Государственная</a:t>
                      </a:r>
                      <a:r>
                        <a:rPr lang="ru-RU" sz="1600" b="1" baseline="0" dirty="0" smtClean="0"/>
                        <a:t> пошлина 2,8</a:t>
                      </a:r>
                      <a:endParaRPr lang="ru-RU" sz="1600" b="1" dirty="0"/>
                    </a:p>
                  </a:txBody>
                  <a:tcPr marL="137484" marR="137484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0093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 от использования имущества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1404,6</a:t>
                      </a:r>
                      <a:endParaRPr lang="ru-RU" sz="1600" b="1" dirty="0"/>
                    </a:p>
                  </a:txBody>
                  <a:tcPr marL="137484" marR="137484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5091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Доходы от продажи материальных и нематериальных активов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34,0</a:t>
                      </a:r>
                    </a:p>
                    <a:p>
                      <a:pPr algn="ctr"/>
                      <a:endParaRPr lang="ru-RU" sz="1300" b="1" dirty="0"/>
                    </a:p>
                  </a:txBody>
                  <a:tcPr marL="137484" marR="137484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2392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Штрафы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0,5</a:t>
                      </a:r>
                      <a:endParaRPr lang="ru-RU" sz="1600" b="1" dirty="0"/>
                    </a:p>
                  </a:txBody>
                  <a:tcPr marL="137484" marR="13748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5277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Безвозмездные поступления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2180,7</a:t>
                      </a:r>
                      <a:endParaRPr lang="ru-RU" sz="1600" b="1" dirty="0"/>
                    </a:p>
                  </a:txBody>
                  <a:tcPr marL="137484" marR="137484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714876" y="1357298"/>
          <a:ext cx="4214842" cy="53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</a:tblGrid>
              <a:tr h="75371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Общегосударственные вопросы  3793,8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371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Национальная оборона 65,9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37822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Национальная безопасность и правоохранительная деятельность 68,4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5371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Национальная экономика 687,1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96475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Жилищно-коммунальное хозяйство 452,1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5371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Культура</a:t>
                      </a:r>
                      <a:r>
                        <a:rPr lang="ru-RU" b="1" baseline="0" dirty="0" smtClean="0"/>
                        <a:t>, кинематография 3479,9</a:t>
                      </a:r>
                    </a:p>
                    <a:p>
                      <a:pPr algn="ctr"/>
                      <a:endParaRPr lang="ru-RU" b="1" baseline="0" dirty="0" smtClean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7158" y="428604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cap="all" dirty="0" smtClean="0">
                <a:solidFill>
                  <a:srgbClr val="FF0000"/>
                </a:solidFill>
              </a:rPr>
              <a:t>Основные параметры бюджета роговского сельского поселения на 2015 год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37862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Доходы бюджета7968,5 тыс. рублей</a:t>
            </a:r>
          </a:p>
          <a:p>
            <a:pPr algn="ctr"/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4876" y="928670"/>
            <a:ext cx="4429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Расходы бюджета 8547,2 тыс. рублей</a:t>
            </a:r>
            <a:endParaRPr lang="ru-RU" dirty="0"/>
          </a:p>
        </p:txBody>
      </p:sp>
    </p:spTree>
  </p:cSld>
  <p:clrMapOvr>
    <a:masterClrMapping/>
  </p:clrMapOvr>
  <p:transition advTm="298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42876"/>
          </a:xfrm>
          <a:noFill/>
          <a:ln>
            <a:noFill/>
          </a:ln>
          <a:effectLst>
            <a:outerShdw blurRad="25400" sx="1000" sy="1000" algn="ctr" rotWithShape="0">
              <a:schemeClr val="accent5">
                <a:lumMod val="75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7148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АНАЛИЗ ДИНАМИКИ ОСНОВНЫХ ХАРАКТЕРИСТИК БЮДЖЕТА РОГОВСКОГО СЕЛЬСКОГО ПОСЕЛЕНИЯ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302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42860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ДИНАМИКА СОБСТВЕННЫХ ДОХОДОВ И БЕЗВОЗМЕЗДНЫХ ПОСТУПЛЕНИЙ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88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0" y="1000125"/>
          <a:ext cx="9144000" cy="585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" y="35716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СОБСТВЕННЫЕ ДОХОДЫ БЮДЖЕТА РОГОВСКОГО СЕЛЬСКОГО ПОСЕЛЕНИЯ ЕГОРЛЫКСКОГО РАЙОНА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327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500042"/>
          <a:ext cx="9144000" cy="685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293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  <a:noFill/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ОБРАЗОВАНИЕ «РОГОВСКОЕ СЕЛЬСКОЕ ПОСЕЛЕНИЕ»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500063"/>
          <a:ext cx="9144000" cy="6357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3573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1100</TotalTime>
  <Words>672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БЮДЖЕТ ДЛЯ ГРАЖДАН</vt:lpstr>
      <vt:lpstr>Слайд 2</vt:lpstr>
      <vt:lpstr>БЮДЖЕТ НА 2015 ГОД И НА ПЛАНОВЫЙ ПЕРИОД 2016 И 2017 ГОДОВ НАПРАВЛЕН НА РЕШЕНИЕ СЛЕДУЮЩИХ КЛЮЧЕВЫХ ЗАДАЧ</vt:lpstr>
      <vt:lpstr>МУНИЦИПАЛЬНОЕ ОБРАЗОВАНИЕ «РОГОВСКОЕ СЕЛЬСКОЕ ПОСЕЛЕНИЕ»</vt:lpstr>
      <vt:lpstr>МУНИЦИПАЛЬНОЕ ОБРАЗОВАНИЕ «РОГОВСКОЕ СЕЛЬСКОЕ ПОСЕЛЕНИЕ»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  <vt:lpstr>МУНИЦИПАЛЬНОЕ ОБРАЗОВАНИЕ «РОГОВСКОЕ СЕЛЬСКОЕ ПОСЕЛЕНИЕ»  СТРУКТУРА МУНИЦИПАЛЬНЫХ ПРОГРАММ РОГОВСКОГО СЕЛЬСКОГО ПОСЕЛЕНИЯ НА 2015 ГОД </vt:lpstr>
      <vt:lpstr>МУНИЦИПАЛЬНОЕ ОБРАЗОВАНИЕ «РОГОВСКОЕ СЕЛЬСКОЕ ПОСЕЛЕНИЕ» </vt:lpstr>
      <vt:lpstr>МУНИЦИПАЛЬНОЕ ОБРАЗОВАНИЕ «РОГОВСКОЕ СЕЛЬСКОЕ ПОСЕЛЕНИЕ»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153</cp:revision>
  <dcterms:created xsi:type="dcterms:W3CDTF">2015-04-23T15:24:02Z</dcterms:created>
  <dcterms:modified xsi:type="dcterms:W3CDTF">2015-04-28T20:07:35Z</dcterms:modified>
</cp:coreProperties>
</file>