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charts/style2.xml" ContentType="application/vnd.ms-office.chartstyle+xml"/>
  <Override PartName="/ppt/charts/style1.xml" ContentType="application/vnd.ms-office.chartstyl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charts/colors2.xml" ContentType="application/vnd.ms-office.chartcolorstyl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olors1.xml" ContentType="application/vnd.ms-office.chartcolorstyle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5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Средний стиль 1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-600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package" Target="../embeddings/_____Microsoft_Office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accent5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200" dirty="0" smtClean="0">
                <a:solidFill>
                  <a:schemeClr val="accent5">
                    <a:lumMod val="75000"/>
                  </a:schemeClr>
                </a:solidFill>
              </a:rPr>
              <a:t>тыс. рублей</a:t>
            </a:r>
            <a:endParaRPr lang="ru-RU" sz="1200" dirty="0">
              <a:solidFill>
                <a:schemeClr val="accent5">
                  <a:lumMod val="75000"/>
                </a:schemeClr>
              </a:solidFill>
            </a:endParaRPr>
          </a:p>
        </c:rich>
      </c:tx>
      <c:layout>
        <c:manualLayout>
          <c:xMode val="edge"/>
          <c:yMode val="edge"/>
          <c:x val="0.46315457936179033"/>
          <c:y val="4.3557168784029023E-2"/>
        </c:manualLayout>
      </c:layout>
      <c:spPr>
        <a:noFill/>
        <a:ln>
          <a:noFill/>
        </a:ln>
        <a:effectLst/>
      </c:spPr>
    </c:title>
    <c:view3D>
      <c:perspective val="30"/>
    </c:view3D>
    <c:sideWall>
      <c:spPr>
        <a:noFill/>
        <a:ln>
          <a:noFill/>
        </a:ln>
        <a:effectLst/>
      </c:spPr>
    </c:sideWall>
    <c:backWall>
      <c:spPr>
        <a:noFill/>
        <a:ln>
          <a:noFill/>
        </a:ln>
        <a:effectLst/>
      </c:spPr>
    </c:backWall>
    <c:plotArea>
      <c:layout>
        <c:manualLayout>
          <c:layoutTarget val="inner"/>
          <c:xMode val="edge"/>
          <c:yMode val="edge"/>
          <c:x val="2.8947368421052635E-2"/>
          <c:y val="0.15471273894755896"/>
          <c:w val="0.9710526315789475"/>
          <c:h val="0.76940690036250003"/>
        </c:manualLayout>
      </c:layout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НДФЛ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smtClean="0"/>
                      <a:t>242,7</a:t>
                    </a:r>
                    <a:endParaRPr lang="en-US"/>
                  </a:p>
                </c:rich>
              </c:tx>
              <c:showVal val="1"/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</c:numCache>
            </c:numRef>
          </c:cat>
          <c:val>
            <c:numRef>
              <c:f>Лист1!$B$2:$B$4</c:f>
              <c:numCache>
                <c:formatCode>0.00</c:formatCode>
                <c:ptCount val="3"/>
                <c:pt idx="0">
                  <c:v>242.7</c:v>
                </c:pt>
                <c:pt idx="1">
                  <c:v>254.1</c:v>
                </c:pt>
                <c:pt idx="2">
                  <c:v>265.89999999999992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ЕСХН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dLbls>
            <c:dLbl>
              <c:idx val="0"/>
              <c:layout>
                <c:manualLayout>
                  <c:x val="0"/>
                  <c:y val="7.8611193986429378E-3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2434,7</a:t>
                    </a:r>
                    <a:endParaRPr lang="en-US" dirty="0"/>
                  </a:p>
                </c:rich>
              </c:tx>
              <c:showVal val="1"/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</c:numCache>
            </c:numRef>
          </c:cat>
          <c:val>
            <c:numRef>
              <c:f>Лист1!$C$2:$C$4</c:f>
              <c:numCache>
                <c:formatCode>0.00</c:formatCode>
                <c:ptCount val="3"/>
                <c:pt idx="0">
                  <c:v>2434.6999999999998</c:v>
                </c:pt>
                <c:pt idx="1">
                  <c:v>2493.1</c:v>
                </c:pt>
                <c:pt idx="2">
                  <c:v>2562.9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ННИФЛ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dLbls>
            <c:dLbl>
              <c:idx val="0"/>
              <c:layout>
                <c:manualLayout>
                  <c:x val="1.7105263157894738E-2"/>
                  <c:y val="-2.1377690765060905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300,0</a:t>
                    </a:r>
                  </a:p>
                </c:rich>
              </c:tx>
              <c:showVal val="1"/>
            </c:dLbl>
            <c:dLbl>
              <c:idx val="1"/>
              <c:layout>
                <c:manualLayout>
                  <c:x val="1.4473684210526317E-2"/>
                  <c:y val="-1.4519056261343012E-2"/>
                </c:manualLayout>
              </c:layout>
              <c:tx>
                <c:rich>
                  <a:bodyPr/>
                  <a:lstStyle/>
                  <a:p>
                    <a:r>
                      <a:rPr lang="en-US" smtClean="0"/>
                      <a:t>3</a:t>
                    </a:r>
                    <a:r>
                      <a:rPr lang="ru-RU" smtClean="0"/>
                      <a:t>00,0</a:t>
                    </a:r>
                    <a:endParaRPr lang="en-US"/>
                  </a:p>
                </c:rich>
              </c:tx>
              <c:showVal val="1"/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</c:numCache>
            </c:numRef>
          </c:cat>
          <c:val>
            <c:numRef>
              <c:f>Лист1!$D$2:$D$4</c:f>
              <c:numCache>
                <c:formatCode>0.00</c:formatCode>
                <c:ptCount val="3"/>
                <c:pt idx="0">
                  <c:v>300</c:v>
                </c:pt>
                <c:pt idx="1">
                  <c:v>300</c:v>
                </c:pt>
                <c:pt idx="2">
                  <c:v>300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ЗЕМНАЛОГ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smtClean="0"/>
                      <a:t>3839,7</a:t>
                    </a:r>
                    <a:endParaRPr lang="en-US"/>
                  </a:p>
                </c:rich>
              </c:tx>
              <c:showVal val="1"/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</c:numCache>
            </c:numRef>
          </c:cat>
          <c:val>
            <c:numRef>
              <c:f>Лист1!$E$2:$E$4</c:f>
              <c:numCache>
                <c:formatCode>0.00</c:formatCode>
                <c:ptCount val="3"/>
                <c:pt idx="0">
                  <c:v>3839.7</c:v>
                </c:pt>
                <c:pt idx="1">
                  <c:v>3839.7</c:v>
                </c:pt>
                <c:pt idx="2">
                  <c:v>3839.7</c:v>
                </c:pt>
              </c:numCache>
            </c:numRef>
          </c:val>
        </c:ser>
        <c:gapWidth val="219"/>
        <c:shape val="cone"/>
        <c:axId val="109318528"/>
        <c:axId val="109469696"/>
        <c:axId val="0"/>
      </c:bar3DChart>
      <c:catAx>
        <c:axId val="109318528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09469696"/>
        <c:crosses val="autoZero"/>
        <c:auto val="1"/>
        <c:lblAlgn val="ctr"/>
        <c:lblOffset val="100"/>
      </c:catAx>
      <c:valAx>
        <c:axId val="109469696"/>
        <c:scaling>
          <c:orientation val="minMax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.00" sourceLinked="1"/>
        <c:majorTickMark val="none"/>
        <c:tickLblPos val="nextTo"/>
        <c:crossAx val="109318528"/>
        <c:crosses val="autoZero"/>
        <c:crossBetween val="between"/>
      </c:valAx>
    </c:plotArea>
    <c:legend>
      <c:legendPos val="b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2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рублей</a:t>
            </a:r>
            <a:endParaRPr lang="ru-RU" sz="1200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spPr>
        <a:noFill/>
        <a:ln>
          <a:noFill/>
        </a:ln>
        <a:effectLst/>
      </c:spPr>
    </c:title>
    <c:plotArea>
      <c:layout>
        <c:manualLayout>
          <c:layoutTarget val="inner"/>
          <c:xMode val="edge"/>
          <c:yMode val="edge"/>
          <c:x val="1.6479164187971469E-2"/>
          <c:y val="0.17900422508162098"/>
          <c:w val="0.94134884803555585"/>
          <c:h val="0.6633983099673515"/>
        </c:manualLayout>
      </c:layout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Доходы от использования имущества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cene3d>
              <a:camera prst="orthographicFront"/>
              <a:lightRig rig="sunset" dir="t"/>
            </a:scene3d>
            <a:sp3d>
              <a:bevelB w="120650" prst="relaxedInset"/>
            </a:sp3d>
          </c:spPr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smtClean="0"/>
                      <a:t>290,8</a:t>
                    </a:r>
                    <a:endParaRPr lang="en-US" dirty="0"/>
                  </a:p>
                </c:rich>
              </c:tx>
              <c:showVal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ru-RU" smtClean="0"/>
                      <a:t>290,8</a:t>
                    </a:r>
                    <a:endParaRPr lang="en-US"/>
                  </a:p>
                </c:rich>
              </c:tx>
              <c:showVal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ru-RU" smtClean="0"/>
                      <a:t>290,8</a:t>
                    </a:r>
                    <a:endParaRPr lang="en-US" dirty="0"/>
                  </a:p>
                </c:rich>
              </c:tx>
              <c:showVal val="1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98.3</c:v>
                </c:pt>
                <c:pt idx="1">
                  <c:v>101.1</c:v>
                </c:pt>
                <c:pt idx="2">
                  <c:v>104</c:v>
                </c:pt>
              </c:numCache>
            </c:numRef>
          </c:val>
        </c:ser>
        <c:gapWidth val="219"/>
        <c:overlap val="-27"/>
        <c:axId val="134473600"/>
        <c:axId val="134472064"/>
      </c:barChart>
      <c:valAx>
        <c:axId val="134472064"/>
        <c:scaling>
          <c:orientation val="minMax"/>
        </c:scaling>
        <c:axPos val="r"/>
        <c:numFmt formatCode="General" sourceLinked="1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34473600"/>
        <c:crosses val="max"/>
        <c:crossBetween val="between"/>
      </c:valAx>
      <c:catAx>
        <c:axId val="134473600"/>
        <c:scaling>
          <c:orientation val="minMax"/>
        </c:scaling>
        <c:delete val="1"/>
        <c:axPos val="b"/>
        <c:numFmt formatCode="General" sourceLinked="1"/>
        <c:tickLblPos val="nextTo"/>
        <c:crossAx val="134472064"/>
        <c:crosses val="autoZero"/>
        <c:auto val="1"/>
        <c:lblAlgn val="ctr"/>
        <c:lblOffset val="100"/>
      </c:catAx>
      <c:spPr>
        <a:noFill/>
        <a:ln>
          <a:noFill/>
        </a:ln>
        <a:effectLst/>
      </c:spPr>
    </c:plotArea>
    <c:legend>
      <c:legendPos val="b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3556000" y="0"/>
            <a:ext cx="8636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127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4489157" y="533400"/>
            <a:ext cx="68072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4472589" y="3539864"/>
            <a:ext cx="6819704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7828299" y="6557946"/>
            <a:ext cx="2669952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3F447A3E-F409-4230-920C-89070C6D071D}" type="datetimeFigureOut">
              <a:rPr lang="ru-RU" smtClean="0"/>
              <a:pPr/>
              <a:t>24.01.2021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3759200" y="6557946"/>
            <a:ext cx="3903629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0507845" y="6556248"/>
            <a:ext cx="784448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3100BB2B-9B01-4FDE-9613-6C4E55B60E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F447A3E-F409-4230-920C-89070C6D071D}" type="datetimeFigureOut">
              <a:rPr lang="ru-RU" smtClean="0"/>
              <a:pPr/>
              <a:t>24.01.2021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00BB2B-9B01-4FDE-9613-6C4E55B60E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37600" y="274956"/>
            <a:ext cx="2032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43"/>
            <a:ext cx="8026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5657088" y="6557946"/>
            <a:ext cx="2669952" cy="226902"/>
          </a:xfrm>
        </p:spPr>
        <p:txBody>
          <a:bodyPr/>
          <a:lstStyle>
            <a:extLst/>
          </a:lstStyle>
          <a:p>
            <a:fld id="{3F447A3E-F409-4230-920C-89070C6D071D}" type="datetimeFigureOut">
              <a:rPr lang="ru-RU" smtClean="0"/>
              <a:pPr/>
              <a:t>24.01.2021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609600" y="6556248"/>
            <a:ext cx="48768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339328" y="6553200"/>
            <a:ext cx="784448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100BB2B-9B01-4FDE-9613-6C4E55B60E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F447A3E-F409-4230-920C-89070C6D071D}" type="datetimeFigureOut">
              <a:rPr lang="ru-RU" smtClean="0"/>
              <a:pPr/>
              <a:t>24.01.2021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00BB2B-9B01-4FDE-9613-6C4E55B60E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2400" y="2821838"/>
            <a:ext cx="8340651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22400" y="1905001"/>
            <a:ext cx="8340651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298984" y="6556810"/>
            <a:ext cx="2669952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F447A3E-F409-4230-920C-89070C6D071D}" type="datetimeFigureOut">
              <a:rPr lang="ru-RU" smtClean="0"/>
              <a:pPr/>
              <a:t>24.01.2021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313811" y="6556810"/>
            <a:ext cx="38608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978603" y="6555112"/>
            <a:ext cx="784448" cy="228600"/>
          </a:xfrm>
        </p:spPr>
        <p:txBody>
          <a:bodyPr/>
          <a:lstStyle>
            <a:extLst/>
          </a:lstStyle>
          <a:p>
            <a:fld id="{3100BB2B-9B01-4FDE-9613-6C4E55B60E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320040"/>
            <a:ext cx="9656064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469392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571744" y="1600201"/>
            <a:ext cx="469392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F447A3E-F409-4230-920C-89070C6D071D}" type="datetimeFigureOut">
              <a:rPr lang="ru-RU" smtClean="0"/>
              <a:pPr/>
              <a:t>24.01.2021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00BB2B-9B01-4FDE-9613-6C4E55B60E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320040"/>
            <a:ext cx="9656064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5867400"/>
            <a:ext cx="469392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5571744" y="5867400"/>
            <a:ext cx="469392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9600" y="1711840"/>
            <a:ext cx="469392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571744" y="1711840"/>
            <a:ext cx="469392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F447A3E-F409-4230-920C-89070C6D071D}" type="datetimeFigureOut">
              <a:rPr lang="ru-RU" smtClean="0"/>
              <a:pPr/>
              <a:t>24.01.2021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00BB2B-9B01-4FDE-9613-6C4E55B60E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320040"/>
            <a:ext cx="9656064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F447A3E-F409-4230-920C-89070C6D071D}" type="datetimeFigureOut">
              <a:rPr lang="ru-RU" smtClean="0"/>
              <a:pPr/>
              <a:t>24.01.2021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00BB2B-9B01-4FDE-9613-6C4E55B60E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F447A3E-F409-4230-920C-89070C6D071D}" type="datetimeFigureOut">
              <a:rPr lang="ru-RU" smtClean="0"/>
              <a:pPr/>
              <a:t>24.01.2021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00BB2B-9B01-4FDE-9613-6C4E55B60E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86384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497416"/>
            <a:ext cx="786384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609600" y="2133600"/>
            <a:ext cx="9652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F447A3E-F409-4230-920C-89070C6D071D}" type="datetimeFigureOut">
              <a:rPr lang="ru-RU" smtClean="0"/>
              <a:pPr/>
              <a:t>24.01.2021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00BB2B-9B01-4FDE-9613-6C4E55B60E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797292" y="1004669"/>
            <a:ext cx="5759369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795609" y="998817"/>
            <a:ext cx="5759369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85464" y="1143000"/>
            <a:ext cx="4572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7185464" y="3283634"/>
            <a:ext cx="4572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F447A3E-F409-4230-920C-89070C6D071D}" type="datetimeFigureOut">
              <a:rPr lang="ru-RU" smtClean="0"/>
              <a:pPr/>
              <a:t>24.01.2021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00BB2B-9B01-4FDE-9613-6C4E55B60E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884909" y="1041002"/>
            <a:ext cx="560832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10871200" y="0"/>
            <a:ext cx="13208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09600" y="320040"/>
            <a:ext cx="9652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609600" y="1609416"/>
            <a:ext cx="9652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5661248" y="6557946"/>
            <a:ext cx="2669952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3F447A3E-F409-4230-920C-89070C6D071D}" type="datetimeFigureOut">
              <a:rPr lang="ru-RU" smtClean="0"/>
              <a:pPr/>
              <a:t>24.01.2021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609600" y="6557946"/>
            <a:ext cx="48768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8335264" y="6556248"/>
            <a:ext cx="784448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3100BB2B-9B01-4FDE-9613-6C4E55B60E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5" r:id="rId1"/>
    <p:sldLayoutId id="2147483846" r:id="rId2"/>
    <p:sldLayoutId id="2147483847" r:id="rId3"/>
    <p:sldLayoutId id="2147483848" r:id="rId4"/>
    <p:sldLayoutId id="2147483849" r:id="rId5"/>
    <p:sldLayoutId id="2147483850" r:id="rId6"/>
    <p:sldLayoutId id="2147483851" r:id="rId7"/>
    <p:sldLayoutId id="2147483852" r:id="rId8"/>
    <p:sldLayoutId id="2147483853" r:id="rId9"/>
    <p:sldLayoutId id="2147483854" r:id="rId10"/>
    <p:sldLayoutId id="214748385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73582" y="368135"/>
            <a:ext cx="10318418" cy="2743200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 РОГОВСКОГО СЕЛЬСКОГО </a:t>
            </a:r>
            <a:br>
              <a:rPr lang="ru-RU" sz="32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ПОСЕЛЕНИЯ ЕГОРЛЫКСКОГО </a:t>
            </a:r>
            <a:br>
              <a:rPr lang="ru-RU" sz="32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РАЙОНА НА 2021 ГОД И НА ПЛАНОВЫЙ </a:t>
            </a:r>
            <a:br>
              <a:rPr lang="ru-RU" sz="32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ПЕРИОД 2022 и 2023 ГОДОВ</a:t>
            </a:r>
            <a:endParaRPr lang="ru-RU" sz="3200" b="1" dirty="0">
              <a:solidFill>
                <a:schemeClr val="accent4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15377" y="5391397"/>
            <a:ext cx="7676623" cy="1282534"/>
          </a:xfrm>
        </p:spPr>
        <p:txBody>
          <a:bodyPr>
            <a:normAutofit/>
          </a:bodyPr>
          <a:lstStyle/>
          <a:p>
            <a:endParaRPr lang="ru-RU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670005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548639" y="0"/>
            <a:ext cx="12299858" cy="1911927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характеристики бюджета Роговского сельского поселения </a:t>
            </a:r>
            <a:br>
              <a:rPr lang="ru-RU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2021 – 2023 годы</a:t>
            </a:r>
            <a:endParaRPr lang="ru-RU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713703936"/>
              </p:ext>
            </p:extLst>
          </p:nvPr>
        </p:nvGraphicFramePr>
        <p:xfrm>
          <a:off x="0" y="1854924"/>
          <a:ext cx="10868296" cy="46635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7074"/>
                <a:gridCol w="2717074"/>
                <a:gridCol w="2717074"/>
                <a:gridCol w="2717074"/>
              </a:tblGrid>
              <a:tr h="404511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751" marR="7475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 год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751" marR="7475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 год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751" marR="7475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 год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751" marR="74751"/>
                </a:tc>
              </a:tr>
              <a:tr h="715672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 </a:t>
                      </a:r>
                    </a:p>
                    <a:p>
                      <a:pPr algn="ctr"/>
                      <a:r>
                        <a:rPr lang="ru-RU" sz="2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2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751" marR="7475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10222,5</a:t>
                      </a:r>
                      <a:endParaRPr lang="ru-RU" sz="2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751" marR="7475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9972,5</a:t>
                      </a:r>
                      <a:endParaRPr lang="ru-RU" sz="2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751" marR="7475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10169,7</a:t>
                      </a:r>
                      <a:endParaRPr lang="ru-RU" sz="2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751" marR="74751"/>
                </a:tc>
              </a:tr>
              <a:tr h="525739"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 том числе :</a:t>
                      </a:r>
                      <a:endParaRPr lang="ru-RU" sz="2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751" marR="74751"/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751" marR="74751"/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751" marR="74751"/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751" marR="74751"/>
                </a:tc>
              </a:tr>
              <a:tr h="715672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Налоговые и неналоговые</a:t>
                      </a:r>
                      <a:endParaRPr lang="ru-RU" sz="2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751" marR="7475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7107,5</a:t>
                      </a:r>
                      <a:endParaRPr lang="ru-RU" sz="2000" dirty="0">
                        <a:solidFill>
                          <a:schemeClr val="tx1"/>
                        </a:solidFill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7177,3</a:t>
                      </a:r>
                      <a:endParaRPr lang="ru-RU" sz="2000" dirty="0">
                        <a:solidFill>
                          <a:schemeClr val="tx1"/>
                        </a:solidFill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7258,9</a:t>
                      </a:r>
                      <a:endParaRPr lang="ru-RU" sz="2000" dirty="0">
                        <a:solidFill>
                          <a:schemeClr val="tx1"/>
                        </a:solidFill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715672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Безвозмездные поступления</a:t>
                      </a:r>
                      <a:endParaRPr lang="ru-RU" sz="2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751" marR="7475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3115,0</a:t>
                      </a:r>
                      <a:endParaRPr lang="ru-RU" sz="2000"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2795,2</a:t>
                      </a:r>
                      <a:endParaRPr lang="ru-RU" sz="2000" dirty="0"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2910,8</a:t>
                      </a:r>
                      <a:endParaRPr lang="ru-RU" sz="2000" dirty="0"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404511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РАСХОДЫ</a:t>
                      </a:r>
                      <a:endParaRPr lang="ru-RU" sz="2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751" marR="7475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7073,1</a:t>
                      </a:r>
                      <a:endParaRPr lang="ru-RU" sz="2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751" marR="7475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6548,2</a:t>
                      </a:r>
                      <a:endParaRPr lang="ru-RU" sz="2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751" marR="7475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6269,0</a:t>
                      </a:r>
                      <a:endParaRPr lang="ru-RU" sz="2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751" marR="74751"/>
                </a:tc>
              </a:tr>
              <a:tr h="715672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ДЕФИЦИТ, ПРОФИЦИТ</a:t>
                      </a:r>
                      <a:endParaRPr lang="ru-RU" sz="2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4751" marR="7475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710,7</a:t>
                      </a:r>
                      <a:endParaRPr lang="ru-RU" sz="2000" dirty="0"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717,7</a:t>
                      </a:r>
                      <a:endParaRPr lang="ru-RU" sz="2000" dirty="0"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666,3</a:t>
                      </a:r>
                      <a:endParaRPr lang="ru-RU" sz="2000" dirty="0"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6609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 % к объему собственных доходов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10,0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10,0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9,2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1862032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2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НАЛОГОВЫХ ДОХОДОВ БЮДЖЕТА Роговского СЕЛЬСКОГО ПОСЕЛЕНИЯ </a:t>
            </a:r>
            <a:br>
              <a:rPr lang="ru-RU" sz="32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2021 – 2023 годы</a:t>
            </a:r>
            <a:endParaRPr lang="ru-RU" sz="32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000991291"/>
              </p:ext>
            </p:extLst>
          </p:nvPr>
        </p:nvGraphicFramePr>
        <p:xfrm>
          <a:off x="661852" y="1609725"/>
          <a:ext cx="9652000" cy="5248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7874951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200" b="1" dirty="0">
                <a:solidFill>
                  <a:srgbClr val="8971E1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</a:t>
            </a:r>
            <a:r>
              <a:rPr lang="ru-RU" sz="3200" b="1" dirty="0" smtClean="0">
                <a:solidFill>
                  <a:srgbClr val="8971E1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НЕНАЛОГОВЫХ </a:t>
            </a:r>
            <a:r>
              <a:rPr lang="ru-RU" sz="3200" b="1" dirty="0">
                <a:solidFill>
                  <a:srgbClr val="8971E1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ДОХОДОВ БЮДЖЕТА </a:t>
            </a:r>
            <a:r>
              <a:rPr lang="ru-RU" sz="3200" b="1" dirty="0" smtClean="0">
                <a:solidFill>
                  <a:srgbClr val="8971E1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Роговского </a:t>
            </a:r>
            <a:r>
              <a:rPr lang="ru-RU" sz="3200" b="1" dirty="0">
                <a:solidFill>
                  <a:srgbClr val="8971E1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СЕЛЬСКОГО ПОСЕЛЕНИЯ </a:t>
            </a:r>
            <a:br>
              <a:rPr lang="ru-RU" sz="3200" b="1" dirty="0">
                <a:solidFill>
                  <a:srgbClr val="8971E1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solidFill>
                  <a:srgbClr val="8971E1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2021 – 2023 годы</a:t>
            </a:r>
            <a:endParaRPr lang="ru-RU" dirty="0"/>
          </a:p>
        </p:txBody>
      </p:sp>
      <p:graphicFrame>
        <p:nvGraphicFramePr>
          <p:cNvPr id="10" name="Объект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820608324"/>
              </p:ext>
            </p:extLst>
          </p:nvPr>
        </p:nvGraphicFramePr>
        <p:xfrm>
          <a:off x="609600" y="1609725"/>
          <a:ext cx="9652000" cy="4846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39743754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900" b="1" dirty="0" smtClean="0">
                <a:solidFill>
                  <a:srgbClr val="8971E1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БЕЗВОЗМЕЗДНЫЕ ПОСТУПЛЕНИЯ БЮДЖЕТА РОГОВСКОГО </a:t>
            </a:r>
            <a:r>
              <a:rPr lang="ru-RU" sz="2900" b="1" dirty="0">
                <a:solidFill>
                  <a:srgbClr val="8971E1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СЕЛЬСКОГО ПОСЕЛЕНИЯ </a:t>
            </a:r>
            <a:br>
              <a:rPr lang="ru-RU" sz="2900" b="1" dirty="0">
                <a:solidFill>
                  <a:srgbClr val="8971E1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900" b="1" dirty="0">
                <a:solidFill>
                  <a:srgbClr val="8971E1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2021 – 2023 годы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224731201"/>
              </p:ext>
            </p:extLst>
          </p:nvPr>
        </p:nvGraphicFramePr>
        <p:xfrm>
          <a:off x="609600" y="1609725"/>
          <a:ext cx="9652000" cy="3680786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2413000"/>
                <a:gridCol w="2413000"/>
                <a:gridCol w="2413000"/>
                <a:gridCol w="2413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093" marR="8809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093" marR="8809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093" marR="8809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093" marR="88093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Дотации бюджетам сельских поселений на выравнивание бюджетной обеспеченности из бюджетов муниципальных районов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093" marR="88093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3018,7</a:t>
                      </a:r>
                      <a:endParaRPr lang="ru-RU" sz="1100" dirty="0">
                        <a:solidFill>
                          <a:schemeClr val="tx1"/>
                        </a:solidFill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2698,0</a:t>
                      </a:r>
                      <a:endParaRPr lang="ru-RU" sz="1100" dirty="0">
                        <a:solidFill>
                          <a:schemeClr val="tx1"/>
                        </a:solidFill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2810,0</a:t>
                      </a:r>
                      <a:endParaRPr lang="ru-RU" sz="1100" dirty="0">
                        <a:solidFill>
                          <a:schemeClr val="tx1"/>
                        </a:solidFill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Субвенции бюджетам сельских поселений на выполнение передаваемых полномочий субъектов Российской Федерации</a:t>
                      </a:r>
                    </a:p>
                  </a:txBody>
                  <a:tcPr marL="8722" marR="8722" marT="9053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093" marR="8809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093" marR="8809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093" marR="88093"/>
                </a:tc>
              </a:tr>
              <a:tr h="370840"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Субвенции бюджетам сельских поселений на осуществление первичного воинского учета на территориях, где отсутствуют военные комиссариаты</a:t>
                      </a:r>
                    </a:p>
                  </a:txBody>
                  <a:tcPr marL="8722" marR="8722" marT="9053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96,1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093" marR="8809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97,0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093" marR="8809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100,6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093" marR="88093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4573561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3474" y="306977"/>
            <a:ext cx="9652000" cy="1143000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БЮДЖЕТА РОГОВСКОГО СЕЛЬСКОГО ПОСЕЛЕНИЯ НА 2021-2023 ГОДЫ</a:t>
            </a:r>
            <a:endParaRPr lang="ru-RU" sz="2800" b="1" dirty="0">
              <a:solidFill>
                <a:schemeClr val="accent1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501631128"/>
              </p:ext>
            </p:extLst>
          </p:nvPr>
        </p:nvGraphicFramePr>
        <p:xfrm>
          <a:off x="1789612" y="2113807"/>
          <a:ext cx="8399758" cy="3215839"/>
        </p:xfrm>
        <a:graphic>
          <a:graphicData uri="http://schemas.openxmlformats.org/drawingml/2006/table">
            <a:tbl>
              <a:tblPr/>
              <a:tblGrid>
                <a:gridCol w="4845831"/>
                <a:gridCol w="1141302"/>
                <a:gridCol w="1227983"/>
                <a:gridCol w="1184642"/>
              </a:tblGrid>
              <a:tr h="41095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РАСХОДЫ</a:t>
                      </a:r>
                    </a:p>
                  </a:txBody>
                  <a:tcPr marL="9053" marR="9053" marT="9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4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ru-RU" sz="1400" b="0" i="1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53" marR="9053" marT="9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</a:t>
                      </a:r>
                      <a:r>
                        <a:rPr lang="ru-RU" sz="1400" b="0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9053" marR="9053" marT="9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</a:t>
                      </a:r>
                      <a:r>
                        <a:rPr lang="ru-RU" sz="1400" b="0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9053" marR="9053" marT="905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126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Общегосударственные вопросы</a:t>
                      </a:r>
                    </a:p>
                  </a:txBody>
                  <a:tcPr marL="9053" marR="9053" marT="905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5384,2</a:t>
                      </a:r>
                      <a:endParaRPr lang="ru-RU" sz="100" b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5156,3</a:t>
                      </a:r>
                      <a:endParaRPr lang="ru-RU" sz="100" b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5145,1</a:t>
                      </a:r>
                      <a:endParaRPr lang="ru-RU" sz="100" b="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126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Национальная оборона</a:t>
                      </a:r>
                    </a:p>
                  </a:txBody>
                  <a:tcPr marL="9053" marR="9053" marT="905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96,1</a:t>
                      </a:r>
                      <a:endParaRPr lang="ru-RU" sz="100" b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97,0</a:t>
                      </a:r>
                      <a:endParaRPr lang="ru-RU" sz="100" b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100,6</a:t>
                      </a:r>
                      <a:endParaRPr lang="ru-RU" sz="100" b="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522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Национальная безопасность и правоохранительная деятельность</a:t>
                      </a:r>
                    </a:p>
                  </a:txBody>
                  <a:tcPr marL="9053" marR="9053" marT="905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19,0</a:t>
                      </a:r>
                      <a:endParaRPr lang="ru-RU" sz="100" b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10,3</a:t>
                      </a:r>
                      <a:endParaRPr lang="ru-RU" sz="100" b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10,3</a:t>
                      </a:r>
                      <a:endParaRPr lang="ru-RU" sz="100" b="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126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Национальная экономика</a:t>
                      </a:r>
                      <a:endParaRPr lang="ru-RU" sz="1200" b="0" i="1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53" marR="9053" marT="905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55,0</a:t>
                      </a:r>
                      <a:endParaRPr lang="ru-RU" sz="100" b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55,0</a:t>
                      </a:r>
                      <a:endParaRPr lang="ru-RU" sz="100" b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55,0</a:t>
                      </a:r>
                      <a:endParaRPr lang="ru-RU" sz="100" b="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126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Жилищно-коммунальное хозяйство</a:t>
                      </a:r>
                    </a:p>
                  </a:txBody>
                  <a:tcPr marL="9053" marR="9053" marT="905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710,5</a:t>
                      </a:r>
                      <a:endParaRPr lang="ru-RU" sz="100" b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837,9</a:t>
                      </a:r>
                      <a:endParaRPr lang="ru-RU" sz="100" b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952,0</a:t>
                      </a:r>
                      <a:endParaRPr lang="ru-RU" sz="100" b="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126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Образование </a:t>
                      </a:r>
                    </a:p>
                  </a:txBody>
                  <a:tcPr marL="9053" marR="9053" marT="905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16,8</a:t>
                      </a:r>
                      <a:endParaRPr lang="ru-RU" sz="100" b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16,8</a:t>
                      </a:r>
                      <a:endParaRPr lang="ru-RU" sz="100" b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16,8</a:t>
                      </a:r>
                      <a:endParaRPr lang="ru-RU" sz="100" b="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126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Культура, кинематография</a:t>
                      </a:r>
                    </a:p>
                  </a:txBody>
                  <a:tcPr marL="9053" marR="9053" marT="905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4651,6</a:t>
                      </a:r>
                      <a:endParaRPr lang="ru-RU" sz="100" b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4450,2</a:t>
                      </a:r>
                      <a:endParaRPr lang="ru-RU" sz="100" b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4486,8</a:t>
                      </a:r>
                      <a:endParaRPr lang="ru-RU" sz="100" b="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126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Социальная политика</a:t>
                      </a:r>
                    </a:p>
                  </a:txBody>
                  <a:tcPr marL="9053" marR="9053" marT="905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</a:t>
                      </a:r>
                      <a:endParaRPr lang="ru-RU" sz="100" b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66,7</a:t>
                      </a:r>
                      <a:endParaRPr lang="ru-RU" sz="100" b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69,4</a:t>
                      </a:r>
                      <a:endParaRPr lang="ru-RU" sz="100" b="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4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 РАСХОДОВ</a:t>
                      </a:r>
                    </a:p>
                  </a:txBody>
                  <a:tcPr marL="9053" marR="9053" marT="9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10933,2</a:t>
                      </a:r>
                      <a:endParaRPr lang="ru-RU" sz="100" b="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10690,2</a:t>
                      </a:r>
                      <a:endParaRPr lang="ru-RU" sz="100" b="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10836,0</a:t>
                      </a:r>
                      <a:endParaRPr lang="ru-RU" sz="100" b="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7762822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0263" y="483326"/>
            <a:ext cx="9795401" cy="1436914"/>
          </a:xfrm>
          <a:solidFill>
            <a:srgbClr val="92D050"/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3200" b="1" i="1" dirty="0">
                <a:ln>
                  <a:noFill/>
                </a:ln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Муниципальные программы </a:t>
            </a:r>
            <a:r>
              <a:rPr lang="ru-RU" sz="3200" b="1" i="1" dirty="0" smtClean="0">
                <a:ln>
                  <a:noFill/>
                </a:ln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РОГОВСКОГО сельского поселения, финансируемые в 2021-2023 годах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95944" y="2743199"/>
            <a:ext cx="5421085" cy="3515097"/>
          </a:xfrm>
          <a:solidFill>
            <a:srgbClr val="92D050"/>
          </a:solidFill>
        </p:spPr>
        <p:txBody>
          <a:bodyPr>
            <a:normAutofit fontScale="92500"/>
          </a:bodyPr>
          <a:lstStyle/>
          <a:p>
            <a:pPr marL="342900" lvl="0" indent="-342900" algn="just" defTabSz="914400">
              <a:spcAft>
                <a:spcPts val="0"/>
              </a:spcAft>
              <a:buClrTx/>
              <a:buSzTx/>
              <a:buFont typeface="Arial" pitchFamily="34" charset="0"/>
              <a:buChar char="•"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Муниципальная программа Роговского сельского поселения «Благоустройство территории и развитие жилищно-коммунального хозяйства Роговского сельского  поселения» </a:t>
            </a:r>
          </a:p>
          <a:p>
            <a:pPr marL="342900" lvl="0" indent="-342900" algn="just" defTabSz="914400">
              <a:spcAft>
                <a:spcPts val="0"/>
              </a:spcAft>
              <a:buClrTx/>
              <a:buSzTx/>
              <a:buFont typeface="Arial" pitchFamily="34" charset="0"/>
              <a:buChar char="•"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Муниципальная программа  Роговского сельского поселения «Развитие культуры»</a:t>
            </a:r>
          </a:p>
          <a:p>
            <a:pPr marL="342900" lvl="0" indent="-342900" algn="just" defTabSz="914400">
              <a:spcAft>
                <a:spcPts val="0"/>
              </a:spcAft>
              <a:buClrTx/>
              <a:buSzTx/>
              <a:buFont typeface="Arial" pitchFamily="34" charset="0"/>
              <a:buChar char="•"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Муниципальная программа  Роговского сельского поселения «Участие в предупреждении и ликвидации последствий чрезвычайных ситуаций в границах Роговского сельского поселения, обеспечение первичных мер пожарной безопасности в границах населенных пунктов Роговского сельского поселения, осуществление мероприятий по обеспечению безопасности людей на водных объектах, охране их жизни и здоровья»</a:t>
            </a:r>
          </a:p>
          <a:p>
            <a:pPr marL="342900" lvl="0" indent="-342900" algn="just" defTabSz="914400">
              <a:spcAft>
                <a:spcPts val="0"/>
              </a:spcAft>
              <a:buClrTx/>
              <a:buSzTx/>
              <a:buFont typeface="Arial" pitchFamily="34" charset="0"/>
              <a:buChar char="•"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Муниципальная программа Роговского сельского поселения «Противодействие коррупции в Роговском сельском поселении»</a:t>
            </a:r>
            <a:endParaRPr lang="ru-RU" sz="14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994013" y="2680063"/>
            <a:ext cx="4704467" cy="3591296"/>
          </a:xfrm>
          <a:solidFill>
            <a:srgbClr val="92D050"/>
          </a:solidFill>
        </p:spPr>
        <p:txBody>
          <a:bodyPr>
            <a:normAutofit fontScale="92500"/>
          </a:bodyPr>
          <a:lstStyle/>
          <a:p>
            <a:pPr marL="342900" lvl="0" indent="-342900" algn="just" defTabSz="914400">
              <a:spcAft>
                <a:spcPts val="0"/>
              </a:spcAft>
              <a:buClrTx/>
              <a:buSzTx/>
              <a:buFont typeface="Arial" pitchFamily="34" charset="0"/>
              <a:buChar char="•"/>
            </a:pPr>
            <a:r>
              <a:rPr lang="ru-RU" sz="1500" b="1" dirty="0" smtClean="0">
                <a:latin typeface="Times New Roman" pitchFamily="18" charset="0"/>
                <a:cs typeface="Times New Roman" pitchFamily="18" charset="0"/>
              </a:rPr>
              <a:t>Муниципальная программа  Роговского сельского поселения «Муниципальная политика»</a:t>
            </a:r>
          </a:p>
          <a:p>
            <a:pPr algn="just"/>
            <a:r>
              <a:rPr lang="ru-RU" sz="1500" b="1" dirty="0" smtClean="0">
                <a:latin typeface="Times New Roman" pitchFamily="18" charset="0"/>
                <a:cs typeface="Times New Roman" pitchFamily="18" charset="0"/>
              </a:rPr>
              <a:t>Муниципальная программа Роговского сельского поселения «</a:t>
            </a:r>
            <a:r>
              <a:rPr lang="ru-RU" sz="1500" b="1" dirty="0" err="1" smtClean="0">
                <a:latin typeface="Times New Roman" pitchFamily="18" charset="0"/>
                <a:cs typeface="Times New Roman" pitchFamily="18" charset="0"/>
              </a:rPr>
              <a:t>Энергоэффективность</a:t>
            </a:r>
            <a:r>
              <a:rPr lang="ru-RU" sz="1500" b="1" dirty="0" smtClean="0">
                <a:latin typeface="Times New Roman" pitchFamily="18" charset="0"/>
                <a:cs typeface="Times New Roman" pitchFamily="18" charset="0"/>
              </a:rPr>
              <a:t> и развитие энергетики»</a:t>
            </a:r>
            <a:endParaRPr lang="ru-RU" sz="15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algn="just" defTabSz="914400">
              <a:spcAft>
                <a:spcPts val="0"/>
              </a:spcAft>
              <a:buClrTx/>
              <a:buSzTx/>
              <a:buFont typeface="Arial" pitchFamily="34" charset="0"/>
              <a:buChar char="•"/>
            </a:pPr>
            <a:r>
              <a:rPr lang="ru-RU" sz="1500" b="1" dirty="0" smtClean="0">
                <a:latin typeface="Times New Roman" pitchFamily="18" charset="0"/>
                <a:cs typeface="Times New Roman" pitchFamily="18" charset="0"/>
              </a:rPr>
              <a:t>Муниципальная программа Роговского сельского поселения «Обеспечение общественного порядка»</a:t>
            </a:r>
          </a:p>
          <a:p>
            <a:pPr marL="342900" lvl="0" indent="-342900" algn="just" defTabSz="914400">
              <a:spcAft>
                <a:spcPts val="0"/>
              </a:spcAft>
              <a:buClrTx/>
              <a:buSzTx/>
              <a:buFont typeface="Arial" pitchFamily="34" charset="0"/>
              <a:buChar char="•"/>
            </a:pPr>
            <a:r>
              <a:rPr lang="ru-RU" sz="1500" b="1" dirty="0" smtClean="0">
                <a:latin typeface="Times New Roman" pitchFamily="18" charset="0"/>
                <a:cs typeface="Times New Roman" pitchFamily="18" charset="0"/>
              </a:rPr>
              <a:t>Муниципальная программа Роговского сельского поселения «Управление муниципальными финансами и создание условий для эффективного управления муниципальными финансами»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715243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ДЕФИЦИТ БЮДЖЕТА Роговского СЕЛЬСКОГО ПОСЕЛЕНИЯ НА 2021-2023 ГОДЫ</a:t>
            </a:r>
            <a:endParaRPr lang="ru-RU" b="1" i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715353323"/>
              </p:ext>
            </p:extLst>
          </p:nvPr>
        </p:nvGraphicFramePr>
        <p:xfrm>
          <a:off x="457200" y="2438399"/>
          <a:ext cx="10097589" cy="39102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19954"/>
                <a:gridCol w="2633571"/>
                <a:gridCol w="2195846"/>
                <a:gridCol w="2048218"/>
              </a:tblGrid>
              <a:tr h="574246">
                <a:tc>
                  <a:txBody>
                    <a:bodyPr/>
                    <a:lstStyle/>
                    <a:p>
                      <a:pPr indent="-6858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Показатель</a:t>
                      </a:r>
                      <a:endParaRPr lang="ru-RU" sz="1800" b="1" i="1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ru-RU" sz="1800" b="1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</a:t>
                      </a:r>
                      <a:endParaRPr lang="ru-RU" sz="1800" b="1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</a:t>
                      </a:r>
                      <a:endParaRPr lang="ru-RU" sz="1800" b="1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3282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Дефицит (профицит), всего</a:t>
                      </a:r>
                      <a:endParaRPr lang="ru-RU" sz="1800" b="1" i="1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-710,7</a:t>
                      </a:r>
                      <a:endParaRPr lang="ru-RU" sz="2000" dirty="0"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-717,7</a:t>
                      </a:r>
                      <a:endParaRPr lang="ru-RU" sz="2000" dirty="0"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-666,3</a:t>
                      </a:r>
                      <a:endParaRPr lang="ru-RU" sz="2000" dirty="0"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49115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%% к доходам без учета безвозмездных поступлений</a:t>
                      </a:r>
                      <a:endParaRPr lang="ru-RU" sz="1800" b="1" i="1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10,0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10,0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9,2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11198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Источники финансирования дефицита, всего</a:t>
                      </a:r>
                      <a:endParaRPr lang="ru-RU" sz="1800" b="1" i="1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710,7</a:t>
                      </a:r>
                      <a:endParaRPr lang="ru-RU" sz="2000" dirty="0"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717,7</a:t>
                      </a:r>
                      <a:endParaRPr lang="ru-RU" sz="2000" dirty="0"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666,3</a:t>
                      </a:r>
                      <a:endParaRPr lang="ru-RU" sz="2000" dirty="0"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50401975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298</TotalTime>
  <Words>387</Words>
  <Application>Microsoft Office PowerPoint</Application>
  <PresentationFormat>Произвольный</PresentationFormat>
  <Paragraphs>128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Изящная</vt:lpstr>
      <vt:lpstr>БЮДЖЕТ РОГОВСКОГО СЕЛЬСКОГО  ПОСЕЛЕНИЯ ЕГОРЛЫКСКОГО  РАЙОНА НА 2021 ГОД И НА ПЛАНОВЫЙ  ПЕРИОД 2022 и 2023 ГОДОВ</vt:lpstr>
      <vt:lpstr>Основные характеристики бюджета Роговского сельского поселения  на 2021 – 2023 годы</vt:lpstr>
      <vt:lpstr>СТРУКТУРА НАЛОГОВЫХ ДОХОДОВ БЮДЖЕТА Роговского СЕЛЬСКОГО ПОСЕЛЕНИЯ  на 2021 – 2023 годы</vt:lpstr>
      <vt:lpstr>СТРУКТУРА НЕНАЛОГОВЫХ ДОХОДОВ БЮДЖЕТА Роговского СЕЛЬСКОГО ПОСЕЛЕНИЯ  на 2021 – 2023 годы</vt:lpstr>
      <vt:lpstr>БЕЗВОЗМЕЗДНЫЕ ПОСТУПЛЕНИЯ БЮДЖЕТА РОГОВСКОГО СЕЛЬСКОГО ПОСЕЛЕНИЯ  на 2021 – 2023 годы</vt:lpstr>
      <vt:lpstr>РАСХОДЫ БЮДЖЕТА РОГОВСКОГО СЕЛЬСКОГО ПОСЕЛЕНИЯ НА 2021-2023 ГОДЫ</vt:lpstr>
      <vt:lpstr>Муниципальные программы РОГОВСКОГО сельского поселения, финансируемые в 2021-2023 годах </vt:lpstr>
      <vt:lpstr>ДЕФИЦИТ БЮДЖЕТА Роговского СЕЛЬСКОГО ПОСЕЛЕНИЯ НА 2021-2023 ГОДЫ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БЮДЖЕТ  ИЛЬИНСКОГО  СЕЛЬСКОГО  ПОСЕЛЕНИЯ ЕГОРЛЫКСКОГО  РАЙОНА  НА 2021ГОД  И НА ПЛАНОВЫЙ  ПЕРИОД  2022 и  2023 ГОДОВ</dc:title>
  <dc:creator>Admin</dc:creator>
  <cp:lastModifiedBy>Оля</cp:lastModifiedBy>
  <cp:revision>24</cp:revision>
  <dcterms:created xsi:type="dcterms:W3CDTF">2021-01-21T09:50:04Z</dcterms:created>
  <dcterms:modified xsi:type="dcterms:W3CDTF">2021-01-24T18:46:11Z</dcterms:modified>
</cp:coreProperties>
</file>