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charts/chart6.xml" ContentType="application/vnd.openxmlformats-officedocument.drawingml.chart+xml"/>
  <Override PartName="/ppt/charts/chart7.xml" ContentType="application/vnd.openxmlformats-officedocument.drawingml.chart+xml"/>
  <Override PartName="/ppt/diagrams/layout1.xml" ContentType="application/vnd.openxmlformats-officedocument.drawingml.diagramLayout+xml"/>
  <Override PartName="/ppt/diagrams/data2.xml" ContentType="application/vnd.openxmlformats-officedocument.drawingml.diagramData+xml"/>
  <Default Extension="xlsx" ContentType="application/vnd.openxmlformats-officedocument.spreadsheetml.sheet"/>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notesMasterIdLst>
    <p:notesMasterId r:id="rId20"/>
  </p:notesMasterIdLst>
  <p:sldIdLst>
    <p:sldId id="256" r:id="rId2"/>
    <p:sldId id="257" r:id="rId3"/>
    <p:sldId id="259" r:id="rId4"/>
    <p:sldId id="260" r:id="rId5"/>
    <p:sldId id="261" r:id="rId6"/>
    <p:sldId id="264" r:id="rId7"/>
    <p:sldId id="265" r:id="rId8"/>
    <p:sldId id="263" r:id="rId9"/>
    <p:sldId id="266" r:id="rId10"/>
    <p:sldId id="267" r:id="rId11"/>
    <p:sldId id="268" r:id="rId12"/>
    <p:sldId id="269" r:id="rId13"/>
    <p:sldId id="270" r:id="rId14"/>
    <p:sldId id="271" r:id="rId15"/>
    <p:sldId id="272" r:id="rId16"/>
    <p:sldId id="273" r:id="rId17"/>
    <p:sldId id="274" r:id="rId18"/>
    <p:sldId id="275" r:id="rId1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500" autoAdjust="0"/>
    <p:restoredTop sz="94660"/>
  </p:normalViewPr>
  <p:slideViewPr>
    <p:cSldViewPr>
      <p:cViewPr>
        <p:scale>
          <a:sx n="66" d="100"/>
          <a:sy n="66" d="100"/>
        </p:scale>
        <p:origin x="-730" y="-331"/>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_____Microsoft_Office_Excel1.xlsx"/></Relationships>
</file>

<file path=ppt/charts/_rels/chart2.xml.rels><?xml version="1.0" encoding="UTF-8" standalone="yes"?>
<Relationships xmlns="http://schemas.openxmlformats.org/package/2006/relationships"><Relationship Id="rId1" Type="http://schemas.openxmlformats.org/officeDocument/2006/relationships/package" Target="../embeddings/_____Microsoft_Office_Excel2.xlsx"/></Relationships>
</file>

<file path=ppt/charts/_rels/chart3.xml.rels><?xml version="1.0" encoding="UTF-8" standalone="yes"?>
<Relationships xmlns="http://schemas.openxmlformats.org/package/2006/relationships"><Relationship Id="rId1" Type="http://schemas.openxmlformats.org/officeDocument/2006/relationships/package" Target="../embeddings/_____Microsoft_Office_Excel3.xlsx"/></Relationships>
</file>

<file path=ppt/charts/_rels/chart4.xml.rels><?xml version="1.0" encoding="UTF-8" standalone="yes"?>
<Relationships xmlns="http://schemas.openxmlformats.org/package/2006/relationships"><Relationship Id="rId1" Type="http://schemas.openxmlformats.org/officeDocument/2006/relationships/package" Target="../embeddings/_____Microsoft_Office_Excel4.xlsx"/></Relationships>
</file>

<file path=ppt/charts/_rels/chart5.xml.rels><?xml version="1.0" encoding="UTF-8" standalone="yes"?>
<Relationships xmlns="http://schemas.openxmlformats.org/package/2006/relationships"><Relationship Id="rId1" Type="http://schemas.openxmlformats.org/officeDocument/2006/relationships/package" Target="../embeddings/_____Microsoft_Office_Excel5.xlsx"/></Relationships>
</file>

<file path=ppt/charts/_rels/chart6.xml.rels><?xml version="1.0" encoding="UTF-8" standalone="yes"?>
<Relationships xmlns="http://schemas.openxmlformats.org/package/2006/relationships"><Relationship Id="rId1" Type="http://schemas.openxmlformats.org/officeDocument/2006/relationships/package" Target="../embeddings/_____Microsoft_Office_Excel6.xlsx"/></Relationships>
</file>

<file path=ppt/charts/_rels/chart7.xml.rels><?xml version="1.0" encoding="UTF-8" standalone="yes"?>
<Relationships xmlns="http://schemas.openxmlformats.org/package/2006/relationships"><Relationship Id="rId1" Type="http://schemas.openxmlformats.org/officeDocument/2006/relationships/package" Target="../embeddings/_____Microsoft_Office_Excel7.xlsx"/></Relationships>
</file>

<file path=ppt/charts/chart1.xml><?xml version="1.0" encoding="utf-8"?>
<c:chartSpace xmlns:c="http://schemas.openxmlformats.org/drawingml/2006/chart" xmlns:a="http://schemas.openxmlformats.org/drawingml/2006/main" xmlns:r="http://schemas.openxmlformats.org/officeDocument/2006/relationships">
  <c:lang val="ru-RU"/>
  <c:chart>
    <c:title>
      <c:tx>
        <c:rich>
          <a:bodyPr/>
          <a:lstStyle/>
          <a:p>
            <a:pPr>
              <a:defRPr/>
            </a:pPr>
            <a:r>
              <a:rPr lang="ru-RU" dirty="0" smtClean="0"/>
              <a:t> СОБСТВЕННЫЕ ДОХОДЫ БЮДЖЕТА РОГОВСКОГО СЕЛЬСКОГО ПОСЕЛЕНИЯ ЕГОРЛЫКСКОГО РАЙОНА НА 2018 ГОД И ПЛАНОВЫЙ ПЕРИОД 2019 И 2020 ГОДОВ</a:t>
            </a:r>
            <a:endParaRPr lang="ru-RU" dirty="0"/>
          </a:p>
        </c:rich>
      </c:tx>
      <c:layout/>
    </c:title>
    <c:plotArea>
      <c:layout/>
      <c:pieChart>
        <c:varyColors val="1"/>
        <c:ser>
          <c:idx val="0"/>
          <c:order val="0"/>
          <c:tx>
            <c:strRef>
              <c:f>Лист1!$B$1</c:f>
              <c:strCache>
                <c:ptCount val="1"/>
                <c:pt idx="0">
                  <c:v>Продажи</c:v>
                </c:pt>
              </c:strCache>
            </c:strRef>
          </c:tx>
          <c:spPr>
            <a:ln>
              <a:solidFill>
                <a:schemeClr val="accent1"/>
              </a:solidFill>
            </a:ln>
          </c:spPr>
          <c:dLbls>
            <c:dLbl>
              <c:idx val="0"/>
              <c:layout>
                <c:manualLayout>
                  <c:x val="1.3653883542335009E-2"/>
                  <c:y val="-4.3475190827577836E-2"/>
                </c:manualLayout>
              </c:layout>
              <c:tx>
                <c:rich>
                  <a:bodyPr/>
                  <a:lstStyle/>
                  <a:p>
                    <a:r>
                      <a:rPr lang="ru-RU" dirty="0" smtClean="0"/>
                      <a:t>7322,9</a:t>
                    </a:r>
                    <a:endParaRPr lang="en-US" dirty="0"/>
                  </a:p>
                </c:rich>
              </c:tx>
              <c:showVal val="1"/>
            </c:dLbl>
            <c:dLbl>
              <c:idx val="1"/>
              <c:layout>
                <c:manualLayout>
                  <c:x val="0.23959256829007486"/>
                  <c:y val="-4.3941184721172297E-2"/>
                </c:manualLayout>
              </c:layout>
              <c:tx>
                <c:rich>
                  <a:bodyPr/>
                  <a:lstStyle/>
                  <a:p>
                    <a:r>
                      <a:rPr lang="ru-RU" dirty="0" smtClean="0"/>
                      <a:t>7414,6</a:t>
                    </a:r>
                    <a:endParaRPr lang="en-US" dirty="0"/>
                  </a:p>
                </c:rich>
              </c:tx>
              <c:showVal val="1"/>
            </c:dLbl>
            <c:dLbl>
              <c:idx val="2"/>
              <c:layout>
                <c:manualLayout>
                  <c:x val="-9.5678404782735524E-2"/>
                  <c:y val="-5.8665014075055026E-2"/>
                </c:manualLayout>
              </c:layout>
              <c:tx>
                <c:rich>
                  <a:bodyPr/>
                  <a:lstStyle/>
                  <a:p>
                    <a:r>
                      <a:rPr lang="ru-RU" dirty="0" smtClean="0"/>
                      <a:t>7508,8</a:t>
                    </a:r>
                    <a:endParaRPr lang="en-US" dirty="0"/>
                  </a:p>
                </c:rich>
              </c:tx>
              <c:showVal val="1"/>
            </c:dLbl>
            <c:showVal val="1"/>
            <c:showLeaderLines val="1"/>
          </c:dLbls>
          <c:cat>
            <c:numRef>
              <c:f>Лист1!$A$2:$A$5</c:f>
              <c:numCache>
                <c:formatCode>General</c:formatCode>
                <c:ptCount val="3"/>
                <c:pt idx="0">
                  <c:v>2018</c:v>
                </c:pt>
                <c:pt idx="1">
                  <c:v>2019</c:v>
                </c:pt>
                <c:pt idx="2">
                  <c:v>2020</c:v>
                </c:pt>
              </c:numCache>
            </c:numRef>
          </c:cat>
          <c:val>
            <c:numRef>
              <c:f>Лист1!$B$2:$B$5</c:f>
              <c:numCache>
                <c:formatCode>General</c:formatCode>
                <c:ptCount val="3"/>
                <c:pt idx="0">
                  <c:v>6847.4</c:v>
                </c:pt>
                <c:pt idx="1">
                  <c:v>6818</c:v>
                </c:pt>
                <c:pt idx="2">
                  <c:v>6808.4</c:v>
                </c:pt>
              </c:numCache>
            </c:numRef>
          </c:val>
        </c:ser>
        <c:firstSliceAng val="0"/>
      </c:pieChart>
    </c:plotArea>
    <c:legend>
      <c:legendPos val="r"/>
      <c:layout/>
    </c:legend>
    <c:plotVisOnly val="1"/>
  </c:chart>
  <c:txPr>
    <a:bodyPr/>
    <a:lstStyle/>
    <a:p>
      <a:pPr>
        <a:defRPr sz="1800"/>
      </a:pPr>
      <a:endParaRPr lang="ru-RU"/>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ru-RU"/>
  <c:chart>
    <c:view3D>
      <c:rAngAx val="1"/>
    </c:view3D>
    <c:plotArea>
      <c:layout/>
      <c:bar3DChart>
        <c:barDir val="col"/>
        <c:grouping val="standard"/>
        <c:ser>
          <c:idx val="0"/>
          <c:order val="0"/>
          <c:tx>
            <c:strRef>
              <c:f>Лист1!$B$1</c:f>
              <c:strCache>
                <c:ptCount val="1"/>
                <c:pt idx="0">
                  <c:v>2018</c:v>
                </c:pt>
              </c:strCache>
            </c:strRef>
          </c:tx>
          <c:dLbls>
            <c:dLbl>
              <c:idx val="0"/>
              <c:layout/>
              <c:tx>
                <c:rich>
                  <a:bodyPr/>
                  <a:lstStyle/>
                  <a:p>
                    <a:r>
                      <a:rPr lang="ru-RU" smtClean="0"/>
                      <a:t>7028,5</a:t>
                    </a:r>
                    <a:endParaRPr lang="en-US" dirty="0"/>
                  </a:p>
                </c:rich>
              </c:tx>
              <c:showVal val="1"/>
            </c:dLbl>
            <c:dLbl>
              <c:idx val="1"/>
              <c:layout/>
              <c:tx>
                <c:rich>
                  <a:bodyPr/>
                  <a:lstStyle/>
                  <a:p>
                    <a:r>
                      <a:rPr lang="ru-RU" smtClean="0"/>
                      <a:t>294,4</a:t>
                    </a:r>
                    <a:endParaRPr lang="en-US" dirty="0"/>
                  </a:p>
                </c:rich>
              </c:tx>
              <c:showVal val="1"/>
            </c:dLbl>
            <c:dLbl>
              <c:idx val="2"/>
              <c:layout>
                <c:manualLayout>
                  <c:x val="3.5261461189602258E-2"/>
                  <c:y val="4.864476832611727E-17"/>
                </c:manualLayout>
              </c:layout>
              <c:tx>
                <c:rich>
                  <a:bodyPr/>
                  <a:lstStyle/>
                  <a:p>
                    <a:r>
                      <a:rPr lang="ru-RU" dirty="0" smtClean="0"/>
                      <a:t>3121,8</a:t>
                    </a:r>
                    <a:endParaRPr lang="en-US" dirty="0"/>
                  </a:p>
                </c:rich>
              </c:tx>
              <c:showVal val="1"/>
            </c:dLbl>
            <c:showVal val="1"/>
          </c:dLbls>
          <c:cat>
            <c:strRef>
              <c:f>Лист1!$A$2:$A$5</c:f>
              <c:strCache>
                <c:ptCount val="3"/>
                <c:pt idx="0">
                  <c:v>НАЛОГОВЫЕ ДОХОДЫ</c:v>
                </c:pt>
                <c:pt idx="1">
                  <c:v>НЕНАЛОГОВЫЕ</c:v>
                </c:pt>
                <c:pt idx="2">
                  <c:v>БЕЗВОЗМЕЗДНЫЕ ПОСТУПЛЕНИЯ</c:v>
                </c:pt>
              </c:strCache>
            </c:strRef>
          </c:cat>
          <c:val>
            <c:numRef>
              <c:f>Лист1!$B$2:$B$5</c:f>
              <c:numCache>
                <c:formatCode>General</c:formatCode>
                <c:ptCount val="4"/>
                <c:pt idx="0">
                  <c:v>6372.3</c:v>
                </c:pt>
                <c:pt idx="1">
                  <c:v>475.1</c:v>
                </c:pt>
                <c:pt idx="2">
                  <c:v>3192</c:v>
                </c:pt>
              </c:numCache>
            </c:numRef>
          </c:val>
        </c:ser>
        <c:ser>
          <c:idx val="1"/>
          <c:order val="1"/>
          <c:tx>
            <c:strRef>
              <c:f>Лист1!$C$1</c:f>
              <c:strCache>
                <c:ptCount val="1"/>
                <c:pt idx="0">
                  <c:v>2019</c:v>
                </c:pt>
              </c:strCache>
            </c:strRef>
          </c:tx>
          <c:dLbls>
            <c:dLbl>
              <c:idx val="0"/>
              <c:layout/>
              <c:tx>
                <c:rich>
                  <a:bodyPr/>
                  <a:lstStyle/>
                  <a:p>
                    <a:r>
                      <a:rPr lang="ru-RU" smtClean="0"/>
                      <a:t>7109,2</a:t>
                    </a:r>
                    <a:endParaRPr lang="en-US" dirty="0"/>
                  </a:p>
                </c:rich>
              </c:tx>
              <c:showVal val="1"/>
            </c:dLbl>
            <c:dLbl>
              <c:idx val="1"/>
              <c:layout/>
              <c:tx>
                <c:rich>
                  <a:bodyPr/>
                  <a:lstStyle/>
                  <a:p>
                    <a:r>
                      <a:rPr lang="ru-RU" smtClean="0"/>
                      <a:t>305,4</a:t>
                    </a:r>
                    <a:endParaRPr lang="en-US" dirty="0"/>
                  </a:p>
                </c:rich>
              </c:tx>
              <c:showVal val="1"/>
            </c:dLbl>
            <c:dLbl>
              <c:idx val="2"/>
              <c:layout/>
              <c:tx>
                <c:rich>
                  <a:bodyPr/>
                  <a:lstStyle/>
                  <a:p>
                    <a:r>
                      <a:rPr lang="ru-RU" smtClean="0"/>
                      <a:t>2506,6</a:t>
                    </a:r>
                    <a:endParaRPr lang="en-US" dirty="0"/>
                  </a:p>
                </c:rich>
              </c:tx>
              <c:showVal val="1"/>
            </c:dLbl>
            <c:showVal val="1"/>
          </c:dLbls>
          <c:cat>
            <c:strRef>
              <c:f>Лист1!$A$2:$A$5</c:f>
              <c:strCache>
                <c:ptCount val="3"/>
                <c:pt idx="0">
                  <c:v>НАЛОГОВЫЕ ДОХОДЫ</c:v>
                </c:pt>
                <c:pt idx="1">
                  <c:v>НЕНАЛОГОВЫЕ</c:v>
                </c:pt>
                <c:pt idx="2">
                  <c:v>БЕЗВОЗМЕЗДНЫЕ ПОСТУПЛЕНИЯ</c:v>
                </c:pt>
              </c:strCache>
            </c:strRef>
          </c:cat>
          <c:val>
            <c:numRef>
              <c:f>Лист1!$C$2:$C$5</c:f>
              <c:numCache>
                <c:formatCode>General</c:formatCode>
                <c:ptCount val="4"/>
                <c:pt idx="0">
                  <c:v>6463.9</c:v>
                </c:pt>
                <c:pt idx="1">
                  <c:v>354.1</c:v>
                </c:pt>
                <c:pt idx="2">
                  <c:v>2842.6</c:v>
                </c:pt>
              </c:numCache>
            </c:numRef>
          </c:val>
        </c:ser>
        <c:ser>
          <c:idx val="2"/>
          <c:order val="2"/>
          <c:tx>
            <c:strRef>
              <c:f>Лист1!$D$1</c:f>
              <c:strCache>
                <c:ptCount val="1"/>
                <c:pt idx="0">
                  <c:v>2020</c:v>
                </c:pt>
              </c:strCache>
            </c:strRef>
          </c:tx>
          <c:dLbls>
            <c:dLbl>
              <c:idx val="0"/>
              <c:layout/>
              <c:tx>
                <c:rich>
                  <a:bodyPr/>
                  <a:lstStyle/>
                  <a:p>
                    <a:r>
                      <a:rPr lang="ru-RU" smtClean="0"/>
                      <a:t>7192,0</a:t>
                    </a:r>
                    <a:endParaRPr lang="en-US" dirty="0"/>
                  </a:p>
                </c:rich>
              </c:tx>
              <c:showVal val="1"/>
            </c:dLbl>
            <c:dLbl>
              <c:idx val="1"/>
              <c:layout/>
              <c:tx>
                <c:rich>
                  <a:bodyPr/>
                  <a:lstStyle/>
                  <a:p>
                    <a:r>
                      <a:rPr lang="ru-RU" smtClean="0"/>
                      <a:t>316,8</a:t>
                    </a:r>
                    <a:endParaRPr lang="en-US" dirty="0"/>
                  </a:p>
                </c:rich>
              </c:tx>
              <c:showVal val="1"/>
            </c:dLbl>
            <c:dLbl>
              <c:idx val="2"/>
              <c:layout/>
              <c:tx>
                <c:rich>
                  <a:bodyPr/>
                  <a:lstStyle/>
                  <a:p>
                    <a:r>
                      <a:rPr lang="ru-RU" smtClean="0"/>
                      <a:t>2656,5</a:t>
                    </a:r>
                    <a:endParaRPr lang="en-US" dirty="0"/>
                  </a:p>
                </c:rich>
              </c:tx>
              <c:showVal val="1"/>
            </c:dLbl>
            <c:showVal val="1"/>
          </c:dLbls>
          <c:cat>
            <c:strRef>
              <c:f>Лист1!$A$2:$A$5</c:f>
              <c:strCache>
                <c:ptCount val="3"/>
                <c:pt idx="0">
                  <c:v>НАЛОГОВЫЕ ДОХОДЫ</c:v>
                </c:pt>
                <c:pt idx="1">
                  <c:v>НЕНАЛОГОВЫЕ</c:v>
                </c:pt>
                <c:pt idx="2">
                  <c:v>БЕЗВОЗМЕЗДНЫЕ ПОСТУПЛЕНИЯ</c:v>
                </c:pt>
              </c:strCache>
            </c:strRef>
          </c:cat>
          <c:val>
            <c:numRef>
              <c:f>Лист1!$D$2:$D$5</c:f>
              <c:numCache>
                <c:formatCode>General</c:formatCode>
                <c:ptCount val="4"/>
                <c:pt idx="0">
                  <c:v>6514.6</c:v>
                </c:pt>
                <c:pt idx="1">
                  <c:v>293.8</c:v>
                </c:pt>
                <c:pt idx="2">
                  <c:v>2412.6999999999998</c:v>
                </c:pt>
              </c:numCache>
            </c:numRef>
          </c:val>
        </c:ser>
        <c:shape val="box"/>
        <c:axId val="93787264"/>
        <c:axId val="93788800"/>
        <c:axId val="93132096"/>
      </c:bar3DChart>
      <c:catAx>
        <c:axId val="93787264"/>
        <c:scaling>
          <c:orientation val="minMax"/>
        </c:scaling>
        <c:axPos val="b"/>
        <c:tickLblPos val="nextTo"/>
        <c:crossAx val="93788800"/>
        <c:crosses val="autoZero"/>
        <c:auto val="1"/>
        <c:lblAlgn val="ctr"/>
        <c:lblOffset val="100"/>
      </c:catAx>
      <c:valAx>
        <c:axId val="93788800"/>
        <c:scaling>
          <c:orientation val="minMax"/>
        </c:scaling>
        <c:axPos val="l"/>
        <c:majorGridlines/>
        <c:numFmt formatCode="General" sourceLinked="1"/>
        <c:tickLblPos val="nextTo"/>
        <c:crossAx val="93787264"/>
        <c:crosses val="autoZero"/>
        <c:crossBetween val="between"/>
      </c:valAx>
      <c:serAx>
        <c:axId val="93132096"/>
        <c:scaling>
          <c:orientation val="minMax"/>
        </c:scaling>
        <c:axPos val="b"/>
        <c:tickLblPos val="nextTo"/>
        <c:crossAx val="93788800"/>
        <c:crosses val="autoZero"/>
      </c:serAx>
    </c:plotArea>
    <c:legend>
      <c:legendPos val="r"/>
      <c:layout/>
    </c:legend>
    <c:plotVisOnly val="1"/>
  </c:chart>
  <c:txPr>
    <a:bodyPr/>
    <a:lstStyle/>
    <a:p>
      <a:pPr>
        <a:defRPr sz="1800"/>
      </a:pPr>
      <a:endParaRPr lang="ru-RU"/>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ru-RU"/>
  <c:chart>
    <c:title>
      <c:tx>
        <c:rich>
          <a:bodyPr/>
          <a:lstStyle/>
          <a:p>
            <a:pPr>
              <a:defRPr/>
            </a:pPr>
            <a:r>
              <a:rPr lang="ru-RU"/>
              <a:t>ДОХОДЫ БЮДЖЕТА РОГОВСКОГО СЕЛЬСКОГО ПОСЕЛЕНИЯ ЕГОРЛЫКСКОГО РАЙОНА НА 2018 ГОД</a:t>
            </a:r>
          </a:p>
        </c:rich>
      </c:tx>
      <c:layout/>
    </c:title>
    <c:view3D>
      <c:rotX val="30"/>
      <c:perspective val="30"/>
    </c:view3D>
    <c:plotArea>
      <c:layout/>
      <c:pie3DChart>
        <c:varyColors val="1"/>
        <c:ser>
          <c:idx val="0"/>
          <c:order val="0"/>
          <c:tx>
            <c:strRef>
              <c:f>Лист1!$B$1</c:f>
              <c:strCache>
                <c:ptCount val="1"/>
                <c:pt idx="0">
                  <c:v>СУММА</c:v>
                </c:pt>
              </c:strCache>
            </c:strRef>
          </c:tx>
          <c:explosion val="3"/>
          <c:dLbls>
            <c:dLbl>
              <c:idx val="0"/>
              <c:layout>
                <c:manualLayout>
                  <c:x val="7.4596382785669024E-3"/>
                  <c:y val="-1.9204099205246402E-2"/>
                </c:manualLayout>
              </c:layout>
              <c:tx>
                <c:rich>
                  <a:bodyPr/>
                  <a:lstStyle/>
                  <a:p>
                    <a:r>
                      <a:rPr lang="ru-RU" dirty="0" smtClean="0"/>
                      <a:t>292.3</a:t>
                    </a:r>
                    <a:endParaRPr lang="en-US" dirty="0"/>
                  </a:p>
                </c:rich>
              </c:tx>
              <c:showVal val="1"/>
            </c:dLbl>
            <c:dLbl>
              <c:idx val="1"/>
              <c:layout>
                <c:manualLayout>
                  <c:x val="0.13744234941315639"/>
                  <c:y val="-2.0134122783597445E-2"/>
                </c:manualLayout>
              </c:layout>
              <c:tx>
                <c:rich>
                  <a:bodyPr/>
                  <a:lstStyle/>
                  <a:p>
                    <a:r>
                      <a:rPr lang="en-US" dirty="0" smtClean="0"/>
                      <a:t>2610</a:t>
                    </a:r>
                    <a:r>
                      <a:rPr lang="ru-RU" dirty="0" smtClean="0"/>
                      <a:t>.</a:t>
                    </a:r>
                    <a:r>
                      <a:rPr lang="en-US" dirty="0" smtClean="0"/>
                      <a:t>7</a:t>
                    </a:r>
                    <a:endParaRPr lang="en-US" dirty="0"/>
                  </a:p>
                </c:rich>
              </c:tx>
              <c:showVal val="1"/>
            </c:dLbl>
            <c:dLbl>
              <c:idx val="2"/>
              <c:layout>
                <c:manualLayout>
                  <c:x val="0.24487191461218918"/>
                  <c:y val="1.6875113948373453E-2"/>
                </c:manualLayout>
              </c:layout>
              <c:tx>
                <c:rich>
                  <a:bodyPr/>
                  <a:lstStyle/>
                  <a:p>
                    <a:r>
                      <a:rPr lang="ru-RU" dirty="0" smtClean="0"/>
                      <a:t>277.1</a:t>
                    </a:r>
                    <a:endParaRPr lang="en-US" dirty="0"/>
                  </a:p>
                </c:rich>
              </c:tx>
              <c:showVal val="1"/>
            </c:dLbl>
            <c:dLbl>
              <c:idx val="3"/>
              <c:layout>
                <c:manualLayout>
                  <c:x val="7.9163107846813588E-2"/>
                  <c:y val="3.6579391032578831E-2"/>
                </c:manualLayout>
              </c:layout>
              <c:tx>
                <c:rich>
                  <a:bodyPr/>
                  <a:lstStyle/>
                  <a:p>
                    <a:r>
                      <a:rPr lang="ru-RU" dirty="0" smtClean="0"/>
                      <a:t>3848.4</a:t>
                    </a:r>
                    <a:endParaRPr lang="en-US" dirty="0"/>
                  </a:p>
                </c:rich>
              </c:tx>
              <c:showVal val="1"/>
            </c:dLbl>
            <c:dLbl>
              <c:idx val="4"/>
              <c:layout>
                <c:manualLayout>
                  <c:x val="3.270691219578685E-2"/>
                  <c:y val="9.1912209051819793E-2"/>
                </c:manualLayout>
              </c:layout>
              <c:showVal val="1"/>
            </c:dLbl>
            <c:dLbl>
              <c:idx val="5"/>
              <c:layout>
                <c:manualLayout>
                  <c:x val="2.093985888944895E-4"/>
                  <c:y val="2.255682737683504E-2"/>
                </c:manualLayout>
              </c:layout>
              <c:tx>
                <c:rich>
                  <a:bodyPr/>
                  <a:lstStyle/>
                  <a:p>
                    <a:r>
                      <a:rPr lang="ru-RU" dirty="0" smtClean="0"/>
                      <a:t>80.6</a:t>
                    </a:r>
                    <a:endParaRPr lang="en-US" dirty="0"/>
                  </a:p>
                </c:rich>
              </c:tx>
              <c:showVal val="1"/>
            </c:dLbl>
            <c:dLbl>
              <c:idx val="6"/>
              <c:delete val="1"/>
            </c:dLbl>
            <c:dLbl>
              <c:idx val="7"/>
              <c:layout>
                <c:manualLayout>
                  <c:x val="-7.2280204914590737E-2"/>
                  <c:y val="-6.1960601688382088E-3"/>
                </c:manualLayout>
              </c:layout>
              <c:showVal val="1"/>
            </c:dLbl>
            <c:showVal val="1"/>
            <c:showLeaderLines val="1"/>
          </c:dLbls>
          <c:cat>
            <c:strRef>
              <c:f>Лист1!$A$2:$A$10</c:f>
              <c:strCache>
                <c:ptCount val="9"/>
                <c:pt idx="0">
                  <c:v>ндфл</c:v>
                </c:pt>
                <c:pt idx="1">
                  <c:v>есхн</c:v>
                </c:pt>
                <c:pt idx="2">
                  <c:v>ННФЛ</c:v>
                </c:pt>
                <c:pt idx="3">
                  <c:v>Земельный</c:v>
                </c:pt>
                <c:pt idx="4">
                  <c:v>Доходы от использования имущества</c:v>
                </c:pt>
                <c:pt idx="5">
                  <c:v>платные услуги</c:v>
                </c:pt>
                <c:pt idx="6">
                  <c:v>дотации</c:v>
                </c:pt>
                <c:pt idx="7">
                  <c:v>субвенции</c:v>
                </c:pt>
                <c:pt idx="8">
                  <c:v>прочие мбт</c:v>
                </c:pt>
              </c:strCache>
            </c:strRef>
          </c:cat>
          <c:val>
            <c:numRef>
              <c:f>Лист1!$B$2:$B$10</c:f>
              <c:numCache>
                <c:formatCode>General</c:formatCode>
                <c:ptCount val="9"/>
                <c:pt idx="0">
                  <c:v>292.3</c:v>
                </c:pt>
                <c:pt idx="1">
                  <c:v>2610.6999999999998</c:v>
                </c:pt>
                <c:pt idx="2">
                  <c:v>277.10000000000002</c:v>
                </c:pt>
                <c:pt idx="3">
                  <c:v>3848.4</c:v>
                </c:pt>
                <c:pt idx="4">
                  <c:v>213.8</c:v>
                </c:pt>
                <c:pt idx="5">
                  <c:v>80.599999999999994</c:v>
                </c:pt>
                <c:pt idx="6">
                  <c:v>1632.6</c:v>
                </c:pt>
                <c:pt idx="7">
                  <c:v>76</c:v>
                </c:pt>
                <c:pt idx="8">
                  <c:v>1413.2</c:v>
                </c:pt>
              </c:numCache>
            </c:numRef>
          </c:val>
        </c:ser>
      </c:pie3DChart>
    </c:plotArea>
    <c:legend>
      <c:legendPos val="b"/>
      <c:layout>
        <c:manualLayout>
          <c:xMode val="edge"/>
          <c:yMode val="edge"/>
          <c:x val="3.5138345344971851E-2"/>
          <c:y val="0.63560214929678061"/>
          <c:w val="0.48884553796275948"/>
          <c:h val="0.36189201074238686"/>
        </c:manualLayout>
      </c:layout>
    </c:legend>
    <c:plotVisOnly val="1"/>
  </c:chart>
  <c:txPr>
    <a:bodyPr/>
    <a:lstStyle/>
    <a:p>
      <a:pPr>
        <a:defRPr sz="1800"/>
      </a:pPr>
      <a:endParaRPr lang="ru-RU"/>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lang val="ru-RU"/>
  <c:chart>
    <c:title>
      <c:tx>
        <c:rich>
          <a:bodyPr/>
          <a:lstStyle/>
          <a:p>
            <a:pPr>
              <a:defRPr/>
            </a:pPr>
            <a:r>
              <a:rPr lang="ru-RU" dirty="0" smtClean="0"/>
              <a:t>ДОХОДЫ БЮДЖЕТА РОГОВСКОГО СЕЛЬСКОГО ПОСЕЛЕНИЯ ЕГОРЛЫКСКОГО РАЙОНА НА 2019 ГОД</a:t>
            </a:r>
            <a:endParaRPr lang="ru-RU" dirty="0"/>
          </a:p>
        </c:rich>
      </c:tx>
      <c:layout>
        <c:manualLayout>
          <c:xMode val="edge"/>
          <c:yMode val="edge"/>
          <c:x val="0.16273913677456991"/>
          <c:y val="0"/>
        </c:manualLayout>
      </c:layout>
    </c:title>
    <c:plotArea>
      <c:layout/>
      <c:pieChart>
        <c:varyColors val="1"/>
        <c:ser>
          <c:idx val="0"/>
          <c:order val="0"/>
          <c:tx>
            <c:strRef>
              <c:f>Лист1!$B$1</c:f>
              <c:strCache>
                <c:ptCount val="1"/>
                <c:pt idx="0">
                  <c:v>СУММА</c:v>
                </c:pt>
              </c:strCache>
            </c:strRef>
          </c:tx>
          <c:dLbls>
            <c:dLbl>
              <c:idx val="0"/>
              <c:layout>
                <c:manualLayout>
                  <c:x val="9.5310403907844857E-2"/>
                  <c:y val="1.338390927923414E-2"/>
                </c:manualLayout>
              </c:layout>
              <c:showVal val="1"/>
            </c:dLbl>
            <c:dLbl>
              <c:idx val="1"/>
              <c:layout>
                <c:manualLayout>
                  <c:x val="0.1345003402352484"/>
                  <c:y val="5.0384871947867407E-2"/>
                </c:manualLayout>
              </c:layout>
              <c:showVal val="1"/>
            </c:dLbl>
            <c:dLbl>
              <c:idx val="2"/>
              <c:layout>
                <c:manualLayout>
                  <c:x val="0.11715101584524157"/>
                  <c:y val="2.5715217437205673E-2"/>
                </c:manualLayout>
              </c:layout>
              <c:showVal val="1"/>
            </c:dLbl>
            <c:dLbl>
              <c:idx val="3"/>
              <c:layout>
                <c:manualLayout>
                  <c:x val="-0.10500358462136675"/>
                  <c:y val="7.3216775615314274E-4"/>
                </c:manualLayout>
              </c:layout>
              <c:showVal val="1"/>
            </c:dLbl>
            <c:dLbl>
              <c:idx val="5"/>
              <c:layout>
                <c:manualLayout>
                  <c:x val="-5.3728310002916384E-2"/>
                  <c:y val="-4.7612214239519293E-2"/>
                </c:manualLayout>
              </c:layout>
              <c:showVal val="1"/>
            </c:dLbl>
            <c:dLbl>
              <c:idx val="6"/>
              <c:layout>
                <c:manualLayout>
                  <c:x val="9.5378876251579724E-3"/>
                  <c:y val="-7.4434774312466274E-3"/>
                </c:manualLayout>
              </c:layout>
              <c:showVal val="1"/>
            </c:dLbl>
            <c:dLbl>
              <c:idx val="7"/>
              <c:layout>
                <c:manualLayout>
                  <c:x val="7.2852872557597093E-4"/>
                  <c:y val="-2.4527522078425831E-2"/>
                </c:manualLayout>
              </c:layout>
              <c:showVal val="1"/>
            </c:dLbl>
            <c:dLbl>
              <c:idx val="8"/>
              <c:layout>
                <c:manualLayout>
                  <c:x val="3.7392218333819387E-2"/>
                  <c:y val="-1.3495946930066959E-2"/>
                </c:manualLayout>
              </c:layout>
              <c:showVal val="1"/>
            </c:dLbl>
            <c:dLbl>
              <c:idx val="9"/>
              <c:layout>
                <c:manualLayout>
                  <c:x val="2.7927238261883946E-3"/>
                  <c:y val="-4.0095028443899727E-2"/>
                </c:manualLayout>
              </c:layout>
              <c:showVal val="1"/>
            </c:dLbl>
            <c:showVal val="1"/>
            <c:showLeaderLines val="1"/>
          </c:dLbls>
          <c:cat>
            <c:strRef>
              <c:f>Лист1!$A$2:$A$10</c:f>
              <c:strCache>
                <c:ptCount val="9"/>
                <c:pt idx="0">
                  <c:v>ндфл</c:v>
                </c:pt>
                <c:pt idx="1">
                  <c:v>есхн</c:v>
                </c:pt>
                <c:pt idx="2">
                  <c:v>ннфл</c:v>
                </c:pt>
                <c:pt idx="3">
                  <c:v>земельный</c:v>
                </c:pt>
                <c:pt idx="4">
                  <c:v>доходы использование имущества</c:v>
                </c:pt>
                <c:pt idx="5">
                  <c:v>платные услуги</c:v>
                </c:pt>
                <c:pt idx="6">
                  <c:v>дотация</c:v>
                </c:pt>
                <c:pt idx="7">
                  <c:v>субвенция</c:v>
                </c:pt>
                <c:pt idx="8">
                  <c:v>прочие мбт</c:v>
                </c:pt>
              </c:strCache>
            </c:strRef>
          </c:cat>
          <c:val>
            <c:numRef>
              <c:f>Лист1!$B$2:$B$10</c:f>
              <c:numCache>
                <c:formatCode>General</c:formatCode>
                <c:ptCount val="9"/>
                <c:pt idx="0" formatCode="0.0">
                  <c:v>304</c:v>
                </c:pt>
                <c:pt idx="1">
                  <c:v>2668.6</c:v>
                </c:pt>
                <c:pt idx="2">
                  <c:v>288.2</c:v>
                </c:pt>
                <c:pt idx="3">
                  <c:v>3848.4</c:v>
                </c:pt>
                <c:pt idx="4">
                  <c:v>222.4</c:v>
                </c:pt>
                <c:pt idx="5" formatCode="0.0">
                  <c:v>83</c:v>
                </c:pt>
                <c:pt idx="6">
                  <c:v>780.5</c:v>
                </c:pt>
                <c:pt idx="7">
                  <c:v>76.8</c:v>
                </c:pt>
                <c:pt idx="8">
                  <c:v>1649.3</c:v>
                </c:pt>
              </c:numCache>
            </c:numRef>
          </c:val>
        </c:ser>
        <c:firstSliceAng val="0"/>
      </c:pieChart>
    </c:plotArea>
    <c:legend>
      <c:legendPos val="b"/>
      <c:layout>
        <c:manualLayout>
          <c:xMode val="edge"/>
          <c:yMode val="edge"/>
          <c:x val="5.2797098279381741E-2"/>
          <c:y val="0.69651573893480634"/>
          <c:w val="0.88206012442889081"/>
          <c:h val="0.30128948904670511"/>
        </c:manualLayout>
      </c:layout>
    </c:legend>
    <c:plotVisOnly val="1"/>
  </c:chart>
  <c:txPr>
    <a:bodyPr/>
    <a:lstStyle/>
    <a:p>
      <a:pPr>
        <a:defRPr sz="1800"/>
      </a:pPr>
      <a:endParaRPr lang="ru-RU"/>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lang val="ru-RU"/>
  <c:chart>
    <c:title>
      <c:tx>
        <c:rich>
          <a:bodyPr/>
          <a:lstStyle/>
          <a:p>
            <a:pPr>
              <a:defRPr/>
            </a:pPr>
            <a:r>
              <a:rPr lang="ru-RU" dirty="0" smtClean="0"/>
              <a:t>ДОХОДЫ</a:t>
            </a:r>
            <a:r>
              <a:rPr lang="ru-RU" baseline="0" dirty="0" smtClean="0"/>
              <a:t> БЮДЖЕТА РОГОВСКОГО СЕЛЬСКОГО ПОСЕЛЕНИЯ ЕГОРЛЫКСКОГО РАЙОНА НА 2020 ГОД</a:t>
            </a:r>
            <a:endParaRPr lang="ru-RU" dirty="0"/>
          </a:p>
        </c:rich>
      </c:tx>
      <c:layout/>
    </c:title>
    <c:view3D>
      <c:rotX val="30"/>
      <c:perspective val="30"/>
    </c:view3D>
    <c:plotArea>
      <c:layout/>
      <c:pie3DChart>
        <c:varyColors val="1"/>
        <c:ser>
          <c:idx val="0"/>
          <c:order val="0"/>
          <c:tx>
            <c:strRef>
              <c:f>Лист1!$B$1</c:f>
              <c:strCache>
                <c:ptCount val="1"/>
                <c:pt idx="0">
                  <c:v>СУММА</c:v>
                </c:pt>
              </c:strCache>
            </c:strRef>
          </c:tx>
          <c:dLbls>
            <c:dLbl>
              <c:idx val="0"/>
              <c:layout>
                <c:manualLayout>
                  <c:x val="9.1147147438326692E-2"/>
                  <c:y val="-3.8851538263615934E-3"/>
                </c:manualLayout>
              </c:layout>
              <c:showVal val="1"/>
            </c:dLbl>
            <c:dLbl>
              <c:idx val="1"/>
              <c:layout>
                <c:manualLayout>
                  <c:x val="6.2333544329872113E-2"/>
                  <c:y val="-1.0053672915175197E-2"/>
                </c:manualLayout>
              </c:layout>
              <c:showVal val="1"/>
            </c:dLbl>
            <c:dLbl>
              <c:idx val="2"/>
              <c:layout>
                <c:manualLayout>
                  <c:x val="0.10717491795148106"/>
                  <c:y val="-7.9270869578548966E-2"/>
                </c:manualLayout>
              </c:layout>
              <c:showVal val="1"/>
            </c:dLbl>
            <c:dLbl>
              <c:idx val="3"/>
              <c:layout>
                <c:manualLayout>
                  <c:x val="-3.3680350941643223E-3"/>
                  <c:y val="2.462341637570508E-2"/>
                </c:manualLayout>
              </c:layout>
              <c:showVal val="1"/>
            </c:dLbl>
            <c:dLbl>
              <c:idx val="6"/>
              <c:layout>
                <c:manualLayout>
                  <c:x val="-7.2563348467270614E-3"/>
                  <c:y val="-4.9259497746297502E-2"/>
                </c:manualLayout>
              </c:layout>
              <c:showVal val="1"/>
            </c:dLbl>
            <c:dLbl>
              <c:idx val="7"/>
              <c:layout>
                <c:manualLayout>
                  <c:x val="2.4527323368925057E-2"/>
                  <c:y val="-1.1981251808094669E-2"/>
                </c:manualLayout>
              </c:layout>
              <c:showVal val="1"/>
            </c:dLbl>
            <c:dLbl>
              <c:idx val="8"/>
              <c:layout>
                <c:manualLayout>
                  <c:x val="5.9958183080808984E-3"/>
                  <c:y val="-1.446709034407458E-2"/>
                </c:manualLayout>
              </c:layout>
              <c:showVal val="1"/>
            </c:dLbl>
            <c:showVal val="1"/>
            <c:showLeaderLines val="1"/>
          </c:dLbls>
          <c:cat>
            <c:strRef>
              <c:f>Лист1!$A$2:$A$10</c:f>
              <c:strCache>
                <c:ptCount val="9"/>
                <c:pt idx="0">
                  <c:v>ндфл</c:v>
                </c:pt>
                <c:pt idx="1">
                  <c:v>есхн</c:v>
                </c:pt>
                <c:pt idx="2">
                  <c:v>ннфл</c:v>
                </c:pt>
                <c:pt idx="3">
                  <c:v>ЗЕМЕЛЬНЫЙ</c:v>
                </c:pt>
                <c:pt idx="4">
                  <c:v>ИСПОЛЬЗОВАНИЕ ИМУЩЕСТВА</c:v>
                </c:pt>
                <c:pt idx="5">
                  <c:v>ПЛАТНЫЕ УСЛУГИ</c:v>
                </c:pt>
                <c:pt idx="6">
                  <c:v>ДОТАЦИИ</c:v>
                </c:pt>
                <c:pt idx="7">
                  <c:v>СУБВЕНЦИИ</c:v>
                </c:pt>
                <c:pt idx="8">
                  <c:v>прочие мбт</c:v>
                </c:pt>
              </c:strCache>
            </c:strRef>
          </c:cat>
          <c:val>
            <c:numRef>
              <c:f>Лист1!$B$2:$B$10</c:f>
              <c:numCache>
                <c:formatCode>General</c:formatCode>
                <c:ptCount val="9"/>
                <c:pt idx="0">
                  <c:v>316.2</c:v>
                </c:pt>
                <c:pt idx="1">
                  <c:v>2727.7</c:v>
                </c:pt>
                <c:pt idx="2">
                  <c:v>299.7</c:v>
                </c:pt>
                <c:pt idx="3">
                  <c:v>3848.4</c:v>
                </c:pt>
                <c:pt idx="4">
                  <c:v>231.3</c:v>
                </c:pt>
                <c:pt idx="5">
                  <c:v>85.5</c:v>
                </c:pt>
                <c:pt idx="6">
                  <c:v>702.5</c:v>
                </c:pt>
                <c:pt idx="7">
                  <c:v>79.599999999999994</c:v>
                </c:pt>
                <c:pt idx="8">
                  <c:v>1874.4</c:v>
                </c:pt>
              </c:numCache>
            </c:numRef>
          </c:val>
        </c:ser>
      </c:pie3DChart>
    </c:plotArea>
    <c:legend>
      <c:legendPos val="b"/>
      <c:layout/>
    </c:legend>
    <c:plotVisOnly val="1"/>
  </c:chart>
  <c:txPr>
    <a:bodyPr/>
    <a:lstStyle/>
    <a:p>
      <a:pPr>
        <a:defRPr sz="1800"/>
      </a:pPr>
      <a:endParaRPr lang="ru-RU"/>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lang val="ru-RU"/>
  <c:chart>
    <c:view3D>
      <c:rAngAx val="1"/>
    </c:view3D>
    <c:plotArea>
      <c:layout/>
      <c:bar3DChart>
        <c:barDir val="bar"/>
        <c:grouping val="percentStacked"/>
        <c:ser>
          <c:idx val="0"/>
          <c:order val="0"/>
          <c:tx>
            <c:strRef>
              <c:f>Лист1!$B$1</c:f>
              <c:strCache>
                <c:ptCount val="1"/>
                <c:pt idx="0">
                  <c:v>2018</c:v>
                </c:pt>
              </c:strCache>
            </c:strRef>
          </c:tx>
          <c:dLbls>
            <c:numFmt formatCode="#,##0.0" sourceLinked="0"/>
            <c:showVal val="1"/>
          </c:dLbls>
          <c:cat>
            <c:strRef>
              <c:f>Лист1!$A$2:$A$11</c:f>
              <c:strCache>
                <c:ptCount val="10"/>
                <c:pt idx="0">
                  <c:v>0104</c:v>
                </c:pt>
                <c:pt idx="1">
                  <c:v>0106</c:v>
                </c:pt>
                <c:pt idx="2">
                  <c:v>0111</c:v>
                </c:pt>
                <c:pt idx="3">
                  <c:v>0113</c:v>
                </c:pt>
                <c:pt idx="4">
                  <c:v>0203</c:v>
                </c:pt>
                <c:pt idx="5">
                  <c:v>0310</c:v>
                </c:pt>
                <c:pt idx="6">
                  <c:v>0503</c:v>
                </c:pt>
                <c:pt idx="7">
                  <c:v>0705</c:v>
                </c:pt>
                <c:pt idx="8">
                  <c:v>0801</c:v>
                </c:pt>
                <c:pt idx="9">
                  <c:v>1001</c:v>
                </c:pt>
              </c:strCache>
            </c:strRef>
          </c:cat>
          <c:val>
            <c:numRef>
              <c:f>Лист1!$B$2:$B$11</c:f>
              <c:numCache>
                <c:formatCode>General</c:formatCode>
                <c:ptCount val="10"/>
                <c:pt idx="0">
                  <c:v>4651.2</c:v>
                </c:pt>
                <c:pt idx="1">
                  <c:v>19.5</c:v>
                </c:pt>
                <c:pt idx="2">
                  <c:v>5</c:v>
                </c:pt>
                <c:pt idx="3">
                  <c:v>40.799999999999997</c:v>
                </c:pt>
                <c:pt idx="4">
                  <c:v>75.8</c:v>
                </c:pt>
                <c:pt idx="5">
                  <c:v>12.3</c:v>
                </c:pt>
                <c:pt idx="6">
                  <c:v>1312.3</c:v>
                </c:pt>
                <c:pt idx="7">
                  <c:v>11.9</c:v>
                </c:pt>
                <c:pt idx="8">
                  <c:v>4349.3999999999996</c:v>
                </c:pt>
                <c:pt idx="9">
                  <c:v>57.7</c:v>
                </c:pt>
              </c:numCache>
            </c:numRef>
          </c:val>
        </c:ser>
        <c:ser>
          <c:idx val="1"/>
          <c:order val="1"/>
          <c:tx>
            <c:strRef>
              <c:f>Лист1!$C$1</c:f>
              <c:strCache>
                <c:ptCount val="1"/>
                <c:pt idx="0">
                  <c:v>2019</c:v>
                </c:pt>
              </c:strCache>
            </c:strRef>
          </c:tx>
          <c:dLbls>
            <c:numFmt formatCode="#,##0.0" sourceLinked="0"/>
            <c:showVal val="1"/>
          </c:dLbls>
          <c:cat>
            <c:strRef>
              <c:f>Лист1!$A$2:$A$11</c:f>
              <c:strCache>
                <c:ptCount val="10"/>
                <c:pt idx="0">
                  <c:v>0104</c:v>
                </c:pt>
                <c:pt idx="1">
                  <c:v>0106</c:v>
                </c:pt>
                <c:pt idx="2">
                  <c:v>0111</c:v>
                </c:pt>
                <c:pt idx="3">
                  <c:v>0113</c:v>
                </c:pt>
                <c:pt idx="4">
                  <c:v>0203</c:v>
                </c:pt>
                <c:pt idx="5">
                  <c:v>0310</c:v>
                </c:pt>
                <c:pt idx="6">
                  <c:v>0503</c:v>
                </c:pt>
                <c:pt idx="7">
                  <c:v>0705</c:v>
                </c:pt>
                <c:pt idx="8">
                  <c:v>0801</c:v>
                </c:pt>
                <c:pt idx="9">
                  <c:v>1001</c:v>
                </c:pt>
              </c:strCache>
            </c:strRef>
          </c:cat>
          <c:val>
            <c:numRef>
              <c:f>Лист1!$C$2:$C$11</c:f>
              <c:numCache>
                <c:formatCode>General</c:formatCode>
                <c:ptCount val="10"/>
                <c:pt idx="0">
                  <c:v>4630.2</c:v>
                </c:pt>
                <c:pt idx="1">
                  <c:v>19.5</c:v>
                </c:pt>
                <c:pt idx="2">
                  <c:v>5</c:v>
                </c:pt>
                <c:pt idx="3">
                  <c:v>45.8</c:v>
                </c:pt>
                <c:pt idx="4">
                  <c:v>76.599999999999994</c:v>
                </c:pt>
                <c:pt idx="5">
                  <c:v>12.3</c:v>
                </c:pt>
                <c:pt idx="6">
                  <c:v>862.2</c:v>
                </c:pt>
                <c:pt idx="7">
                  <c:v>4</c:v>
                </c:pt>
                <c:pt idx="8">
                  <c:v>4290.8</c:v>
                </c:pt>
                <c:pt idx="9">
                  <c:v>60</c:v>
                </c:pt>
              </c:numCache>
            </c:numRef>
          </c:val>
        </c:ser>
        <c:ser>
          <c:idx val="2"/>
          <c:order val="2"/>
          <c:tx>
            <c:strRef>
              <c:f>Лист1!$D$1</c:f>
              <c:strCache>
                <c:ptCount val="1"/>
                <c:pt idx="0">
                  <c:v>2020</c:v>
                </c:pt>
              </c:strCache>
            </c:strRef>
          </c:tx>
          <c:dLbls>
            <c:numFmt formatCode="#,##0.0" sourceLinked="0"/>
            <c:showVal val="1"/>
          </c:dLbls>
          <c:cat>
            <c:strRef>
              <c:f>Лист1!$A$2:$A$11</c:f>
              <c:strCache>
                <c:ptCount val="10"/>
                <c:pt idx="0">
                  <c:v>0104</c:v>
                </c:pt>
                <c:pt idx="1">
                  <c:v>0106</c:v>
                </c:pt>
                <c:pt idx="2">
                  <c:v>0111</c:v>
                </c:pt>
                <c:pt idx="3">
                  <c:v>0113</c:v>
                </c:pt>
                <c:pt idx="4">
                  <c:v>0203</c:v>
                </c:pt>
                <c:pt idx="5">
                  <c:v>0310</c:v>
                </c:pt>
                <c:pt idx="6">
                  <c:v>0503</c:v>
                </c:pt>
                <c:pt idx="7">
                  <c:v>0705</c:v>
                </c:pt>
                <c:pt idx="8">
                  <c:v>0801</c:v>
                </c:pt>
                <c:pt idx="9">
                  <c:v>1001</c:v>
                </c:pt>
              </c:strCache>
            </c:strRef>
          </c:cat>
          <c:val>
            <c:numRef>
              <c:f>Лист1!$D$2:$D$11</c:f>
              <c:numCache>
                <c:formatCode>General</c:formatCode>
                <c:ptCount val="10"/>
                <c:pt idx="0">
                  <c:v>4630.2</c:v>
                </c:pt>
                <c:pt idx="1">
                  <c:v>19.5</c:v>
                </c:pt>
                <c:pt idx="2">
                  <c:v>5</c:v>
                </c:pt>
                <c:pt idx="3">
                  <c:v>45.8</c:v>
                </c:pt>
                <c:pt idx="4">
                  <c:v>79.400000000000006</c:v>
                </c:pt>
                <c:pt idx="5">
                  <c:v>0</c:v>
                </c:pt>
                <c:pt idx="6">
                  <c:v>793.5</c:v>
                </c:pt>
                <c:pt idx="7">
                  <c:v>4</c:v>
                </c:pt>
                <c:pt idx="8">
                  <c:v>4586.3999999999996</c:v>
                </c:pt>
                <c:pt idx="9">
                  <c:v>62.4</c:v>
                </c:pt>
              </c:numCache>
            </c:numRef>
          </c:val>
        </c:ser>
        <c:shape val="box"/>
        <c:axId val="100804096"/>
        <c:axId val="100805632"/>
        <c:axId val="0"/>
      </c:bar3DChart>
      <c:catAx>
        <c:axId val="100804096"/>
        <c:scaling>
          <c:orientation val="minMax"/>
        </c:scaling>
        <c:axPos val="l"/>
        <c:tickLblPos val="high"/>
        <c:crossAx val="100805632"/>
        <c:crosses val="autoZero"/>
        <c:auto val="1"/>
        <c:lblAlgn val="ctr"/>
        <c:lblOffset val="100"/>
      </c:catAx>
      <c:valAx>
        <c:axId val="100805632"/>
        <c:scaling>
          <c:orientation val="minMax"/>
        </c:scaling>
        <c:axPos val="b"/>
        <c:majorGridlines/>
        <c:numFmt formatCode="0%" sourceLinked="1"/>
        <c:tickLblPos val="nextTo"/>
        <c:crossAx val="100804096"/>
        <c:crosses val="autoZero"/>
        <c:crossBetween val="between"/>
      </c:valAx>
    </c:plotArea>
    <c:legend>
      <c:legendPos val="r"/>
      <c:layout/>
    </c:legend>
    <c:plotVisOnly val="1"/>
  </c:chart>
  <c:txPr>
    <a:bodyPr/>
    <a:lstStyle/>
    <a:p>
      <a:pPr>
        <a:defRPr sz="1800"/>
      </a:pPr>
      <a:endParaRPr lang="ru-RU"/>
    </a:p>
  </c:tx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ru-RU"/>
  <c:chart>
    <c:title>
      <c:tx>
        <c:rich>
          <a:bodyPr/>
          <a:lstStyle/>
          <a:p>
            <a:pPr>
              <a:defRPr/>
            </a:pPr>
            <a:r>
              <a:rPr lang="ru-RU" dirty="0" smtClean="0"/>
              <a:t>Муниципальные программы Роговского сельского поселения на 2018 год и на плановый период                    2019 и 2020</a:t>
            </a:r>
            <a:r>
              <a:rPr lang="ru-RU" baseline="0" dirty="0" smtClean="0"/>
              <a:t> </a:t>
            </a:r>
            <a:r>
              <a:rPr lang="ru-RU" dirty="0" smtClean="0"/>
              <a:t>годов</a:t>
            </a:r>
          </a:p>
          <a:p>
            <a:pPr>
              <a:defRPr/>
            </a:pPr>
            <a:r>
              <a:rPr lang="ru-RU" dirty="0" smtClean="0"/>
              <a:t>                                                                             тыс. рублей</a:t>
            </a:r>
            <a:endParaRPr lang="ru-RU" dirty="0"/>
          </a:p>
        </c:rich>
      </c:tx>
      <c:layout/>
    </c:title>
    <c:view3D>
      <c:rotX val="30"/>
      <c:perspective val="30"/>
    </c:view3D>
    <c:plotArea>
      <c:layout/>
      <c:pie3DChart>
        <c:varyColors val="1"/>
        <c:ser>
          <c:idx val="0"/>
          <c:order val="0"/>
          <c:tx>
            <c:strRef>
              <c:f>Лист1!$B$1</c:f>
              <c:strCache>
                <c:ptCount val="1"/>
                <c:pt idx="0">
                  <c:v>суммы</c:v>
                </c:pt>
              </c:strCache>
            </c:strRef>
          </c:tx>
          <c:explosion val="25"/>
          <c:dLbls>
            <c:dLbl>
              <c:idx val="0"/>
              <c:layout>
                <c:manualLayout>
                  <c:x val="-5.611451346359482E-4"/>
                  <c:y val="-8.8793699815928676E-2"/>
                </c:manualLayout>
              </c:layout>
              <c:tx>
                <c:rich>
                  <a:bodyPr/>
                  <a:lstStyle/>
                  <a:p>
                    <a:pPr>
                      <a:defRPr/>
                    </a:pPr>
                    <a:r>
                      <a:rPr lang="ru-RU" dirty="0" smtClean="0"/>
                      <a:t>10421,2</a:t>
                    </a:r>
                    <a:endParaRPr lang="en-US" dirty="0"/>
                  </a:p>
                </c:rich>
              </c:tx>
              <c:numFmt formatCode="#,##0.0" sourceLinked="0"/>
              <c:spPr/>
              <c:showVal val="1"/>
            </c:dLbl>
            <c:dLbl>
              <c:idx val="1"/>
              <c:layout>
                <c:manualLayout>
                  <c:x val="-0.1234575799552835"/>
                  <c:y val="-1.2096652137898593E-2"/>
                </c:manualLayout>
              </c:layout>
              <c:tx>
                <c:rich>
                  <a:bodyPr/>
                  <a:lstStyle/>
                  <a:p>
                    <a:r>
                      <a:rPr lang="ru-RU" dirty="0" smtClean="0"/>
                      <a:t>9890,9</a:t>
                    </a:r>
                    <a:endParaRPr lang="en-US" dirty="0"/>
                  </a:p>
                </c:rich>
              </c:tx>
              <c:showVal val="1"/>
            </c:dLbl>
            <c:dLbl>
              <c:idx val="2"/>
              <c:layout>
                <c:manualLayout>
                  <c:x val="-4.1799297657237396E-2"/>
                  <c:y val="-8.7525682379639647E-2"/>
                </c:manualLayout>
              </c:layout>
              <c:tx>
                <c:rich>
                  <a:bodyPr/>
                  <a:lstStyle/>
                  <a:p>
                    <a:pPr>
                      <a:defRPr/>
                    </a:pPr>
                    <a:r>
                      <a:rPr lang="ru-RU" dirty="0" smtClean="0"/>
                      <a:t>10107,9</a:t>
                    </a:r>
                    <a:endParaRPr lang="en-US" dirty="0"/>
                  </a:p>
                </c:rich>
              </c:tx>
              <c:numFmt formatCode="#,##0.0" sourceLinked="0"/>
              <c:spPr/>
              <c:showVal val="1"/>
            </c:dLbl>
            <c:showVal val="1"/>
            <c:showLeaderLines val="1"/>
          </c:dLbls>
          <c:cat>
            <c:numRef>
              <c:f>Лист1!$A$2:$A$4</c:f>
              <c:numCache>
                <c:formatCode>General</c:formatCode>
                <c:ptCount val="3"/>
                <c:pt idx="0">
                  <c:v>2018</c:v>
                </c:pt>
                <c:pt idx="1">
                  <c:v>2019</c:v>
                </c:pt>
                <c:pt idx="2">
                  <c:v>2020</c:v>
                </c:pt>
              </c:numCache>
            </c:numRef>
          </c:cat>
          <c:val>
            <c:numRef>
              <c:f>Лист1!$B$2:$B$4</c:f>
              <c:numCache>
                <c:formatCode>General</c:formatCode>
                <c:ptCount val="3"/>
                <c:pt idx="0">
                  <c:v>10520.4</c:v>
                </c:pt>
                <c:pt idx="1">
                  <c:v>10234.200000000004</c:v>
                </c:pt>
                <c:pt idx="2">
                  <c:v>9783.6</c:v>
                </c:pt>
              </c:numCache>
            </c:numRef>
          </c:val>
        </c:ser>
      </c:pie3DChart>
    </c:plotArea>
    <c:legend>
      <c:legendPos val="r"/>
      <c:layout/>
    </c:legend>
    <c:plotVisOnly val="1"/>
  </c:chart>
  <c:txPr>
    <a:bodyPr/>
    <a:lstStyle/>
    <a:p>
      <a:pPr>
        <a:defRPr sz="1800"/>
      </a:pPr>
      <a:endParaRPr lang="ru-RU"/>
    </a:p>
  </c:txPr>
  <c:externalData r:id="rId1"/>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06B34EF-BB1F-4453-8E27-D62F4B49BDBF}" type="doc">
      <dgm:prSet loTypeId="urn:microsoft.com/office/officeart/2005/8/layout/chevron2" loCatId="process" qsTypeId="urn:microsoft.com/office/officeart/2005/8/quickstyle/simple3" qsCatId="simple" csTypeId="urn:microsoft.com/office/officeart/2005/8/colors/accent1_2" csCatId="accent1" phldr="1"/>
      <dgm:spPr/>
      <dgm:t>
        <a:bodyPr/>
        <a:lstStyle/>
        <a:p>
          <a:endParaRPr lang="ru-RU"/>
        </a:p>
      </dgm:t>
    </dgm:pt>
    <dgm:pt modelId="{39BB952C-1AB3-4129-8029-1B4D87FA7555}">
      <dgm:prSet/>
      <dgm:spPr/>
      <dgm:t>
        <a:bodyPr/>
        <a:lstStyle/>
        <a:p>
          <a:pPr rtl="0"/>
          <a:r>
            <a:rPr lang="ru-RU" dirty="0" smtClean="0"/>
            <a:t>БЮДЖЕТ РОГОВСКОГО СЕЛЬСКОГО ПОСЕЛЕНИЯ ПОДГОТОВЛЕН НА ОСНОВЕ</a:t>
          </a:r>
          <a:endParaRPr lang="ru-RU" dirty="0"/>
        </a:p>
      </dgm:t>
    </dgm:pt>
    <dgm:pt modelId="{45228E04-E425-42E6-A6B4-9B5075C0BE92}" type="parTrans" cxnId="{8E5F5478-7466-4D86-8D3A-D4130B1C3141}">
      <dgm:prSet/>
      <dgm:spPr/>
      <dgm:t>
        <a:bodyPr/>
        <a:lstStyle/>
        <a:p>
          <a:endParaRPr lang="ru-RU"/>
        </a:p>
      </dgm:t>
    </dgm:pt>
    <dgm:pt modelId="{8E6ECB98-331B-446C-92B4-3EC6CD872CD0}" type="sibTrans" cxnId="{8E5F5478-7466-4D86-8D3A-D4130B1C3141}">
      <dgm:prSet/>
      <dgm:spPr/>
      <dgm:t>
        <a:bodyPr/>
        <a:lstStyle/>
        <a:p>
          <a:endParaRPr lang="ru-RU"/>
        </a:p>
      </dgm:t>
    </dgm:pt>
    <dgm:pt modelId="{1408D97B-9433-4E8D-85D1-12A2495785A7}">
      <dgm:prSet/>
      <dgm:spPr/>
      <dgm:t>
        <a:bodyPr/>
        <a:lstStyle/>
        <a:p>
          <a:r>
            <a:rPr lang="ru-RU" dirty="0" smtClean="0"/>
            <a:t>ПРОГНОЗА СОЦИАЛЬНО- ЭКОНОМИЧЕСКОГО РАЗВИТИЯ РОГОВСКОГО СЕЛЬСКОГО ПОСЕЛЕНИЯ НА 2018-2020 ГОДЫ;</a:t>
          </a:r>
          <a:endParaRPr lang="ru-RU" dirty="0"/>
        </a:p>
      </dgm:t>
    </dgm:pt>
    <dgm:pt modelId="{472AC6C4-B732-4FF8-AA85-A04095F9BE07}" type="parTrans" cxnId="{3CB9CB78-8A6B-41D3-A714-FF672495764D}">
      <dgm:prSet/>
      <dgm:spPr/>
      <dgm:t>
        <a:bodyPr/>
        <a:lstStyle/>
        <a:p>
          <a:endParaRPr lang="ru-RU"/>
        </a:p>
      </dgm:t>
    </dgm:pt>
    <dgm:pt modelId="{4BD33B7D-9261-42E5-B828-7DA003146ADB}" type="sibTrans" cxnId="{3CB9CB78-8A6B-41D3-A714-FF672495764D}">
      <dgm:prSet/>
      <dgm:spPr/>
      <dgm:t>
        <a:bodyPr/>
        <a:lstStyle/>
        <a:p>
          <a:endParaRPr lang="ru-RU"/>
        </a:p>
      </dgm:t>
    </dgm:pt>
    <dgm:pt modelId="{0A73ECFF-9F12-41A8-B537-BC2E2F9062F5}">
      <dgm:prSet/>
      <dgm:spPr/>
      <dgm:t>
        <a:bodyPr/>
        <a:lstStyle/>
        <a:p>
          <a:r>
            <a:rPr lang="ru-RU" dirty="0" smtClean="0"/>
            <a:t>ОСНОВНЫХ НАПРАВЛЕНИЙ БЮДЖЕТНОЙ И НАЛОГОВОЙ ПОЛИТИКИ РОГОВСКОГО СЕЛЬСКОГО ПОСЕЛЕНИЯ НА 2018-2020ГОДЫ.</a:t>
          </a:r>
          <a:endParaRPr lang="ru-RU" dirty="0"/>
        </a:p>
      </dgm:t>
    </dgm:pt>
    <dgm:pt modelId="{51163854-3863-4456-A88A-BA1A52BECFFA}" type="parTrans" cxnId="{8E77FEDE-0009-433D-ABC7-0F8F722A37BC}">
      <dgm:prSet/>
      <dgm:spPr/>
      <dgm:t>
        <a:bodyPr/>
        <a:lstStyle/>
        <a:p>
          <a:endParaRPr lang="ru-RU"/>
        </a:p>
      </dgm:t>
    </dgm:pt>
    <dgm:pt modelId="{7CE0C295-6836-4E76-BC45-697E6D85E62A}" type="sibTrans" cxnId="{8E77FEDE-0009-433D-ABC7-0F8F722A37BC}">
      <dgm:prSet/>
      <dgm:spPr/>
      <dgm:t>
        <a:bodyPr/>
        <a:lstStyle/>
        <a:p>
          <a:endParaRPr lang="ru-RU"/>
        </a:p>
      </dgm:t>
    </dgm:pt>
    <dgm:pt modelId="{F0B0A64A-8380-4E95-8ECC-E3D6C27E7D2A}" type="pres">
      <dgm:prSet presAssocID="{906B34EF-BB1F-4453-8E27-D62F4B49BDBF}" presName="linearFlow" presStyleCnt="0">
        <dgm:presLayoutVars>
          <dgm:dir/>
          <dgm:animLvl val="lvl"/>
          <dgm:resizeHandles val="exact"/>
        </dgm:presLayoutVars>
      </dgm:prSet>
      <dgm:spPr/>
      <dgm:t>
        <a:bodyPr/>
        <a:lstStyle/>
        <a:p>
          <a:endParaRPr lang="ru-RU"/>
        </a:p>
      </dgm:t>
    </dgm:pt>
    <dgm:pt modelId="{2DFFE869-99FC-496F-AA1E-8F06016A8DA4}" type="pres">
      <dgm:prSet presAssocID="{39BB952C-1AB3-4129-8029-1B4D87FA7555}" presName="composite" presStyleCnt="0"/>
      <dgm:spPr/>
    </dgm:pt>
    <dgm:pt modelId="{5CF8AB67-B0B2-4958-912C-FC1129DB6BC2}" type="pres">
      <dgm:prSet presAssocID="{39BB952C-1AB3-4129-8029-1B4D87FA7555}" presName="parentText" presStyleLbl="alignNode1" presStyleIdx="0" presStyleCnt="1">
        <dgm:presLayoutVars>
          <dgm:chMax val="1"/>
          <dgm:bulletEnabled val="1"/>
        </dgm:presLayoutVars>
      </dgm:prSet>
      <dgm:spPr/>
      <dgm:t>
        <a:bodyPr/>
        <a:lstStyle/>
        <a:p>
          <a:endParaRPr lang="ru-RU"/>
        </a:p>
      </dgm:t>
    </dgm:pt>
    <dgm:pt modelId="{C0A959C4-8CCA-4900-94CD-CF0D1AE075DD}" type="pres">
      <dgm:prSet presAssocID="{39BB952C-1AB3-4129-8029-1B4D87FA7555}" presName="descendantText" presStyleLbl="alignAcc1" presStyleIdx="0" presStyleCnt="1" custScaleY="175722">
        <dgm:presLayoutVars>
          <dgm:bulletEnabled val="1"/>
        </dgm:presLayoutVars>
      </dgm:prSet>
      <dgm:spPr/>
      <dgm:t>
        <a:bodyPr/>
        <a:lstStyle/>
        <a:p>
          <a:endParaRPr lang="ru-RU"/>
        </a:p>
      </dgm:t>
    </dgm:pt>
  </dgm:ptLst>
  <dgm:cxnLst>
    <dgm:cxn modelId="{8E77FEDE-0009-433D-ABC7-0F8F722A37BC}" srcId="{39BB952C-1AB3-4129-8029-1B4D87FA7555}" destId="{0A73ECFF-9F12-41A8-B537-BC2E2F9062F5}" srcOrd="1" destOrd="0" parTransId="{51163854-3863-4456-A88A-BA1A52BECFFA}" sibTransId="{7CE0C295-6836-4E76-BC45-697E6D85E62A}"/>
    <dgm:cxn modelId="{8E5F5478-7466-4D86-8D3A-D4130B1C3141}" srcId="{906B34EF-BB1F-4453-8E27-D62F4B49BDBF}" destId="{39BB952C-1AB3-4129-8029-1B4D87FA7555}" srcOrd="0" destOrd="0" parTransId="{45228E04-E425-42E6-A6B4-9B5075C0BE92}" sibTransId="{8E6ECB98-331B-446C-92B4-3EC6CD872CD0}"/>
    <dgm:cxn modelId="{1B8F844B-4612-42BF-B013-DDF7D7E909D0}" type="presOf" srcId="{0A73ECFF-9F12-41A8-B537-BC2E2F9062F5}" destId="{C0A959C4-8CCA-4900-94CD-CF0D1AE075DD}" srcOrd="0" destOrd="1" presId="urn:microsoft.com/office/officeart/2005/8/layout/chevron2"/>
    <dgm:cxn modelId="{F66BDDFA-C11A-4DA8-920A-429412FE8808}" type="presOf" srcId="{39BB952C-1AB3-4129-8029-1B4D87FA7555}" destId="{5CF8AB67-B0B2-4958-912C-FC1129DB6BC2}" srcOrd="0" destOrd="0" presId="urn:microsoft.com/office/officeart/2005/8/layout/chevron2"/>
    <dgm:cxn modelId="{E4931580-684C-43CA-A6B8-7F30E122A3BF}" type="presOf" srcId="{1408D97B-9433-4E8D-85D1-12A2495785A7}" destId="{C0A959C4-8CCA-4900-94CD-CF0D1AE075DD}" srcOrd="0" destOrd="0" presId="urn:microsoft.com/office/officeart/2005/8/layout/chevron2"/>
    <dgm:cxn modelId="{3CB9CB78-8A6B-41D3-A714-FF672495764D}" srcId="{39BB952C-1AB3-4129-8029-1B4D87FA7555}" destId="{1408D97B-9433-4E8D-85D1-12A2495785A7}" srcOrd="0" destOrd="0" parTransId="{472AC6C4-B732-4FF8-AA85-A04095F9BE07}" sibTransId="{4BD33B7D-9261-42E5-B828-7DA003146ADB}"/>
    <dgm:cxn modelId="{F9D7E748-D540-45A2-AE52-6403F15E3E85}" type="presOf" srcId="{906B34EF-BB1F-4453-8E27-D62F4B49BDBF}" destId="{F0B0A64A-8380-4E95-8ECC-E3D6C27E7D2A}" srcOrd="0" destOrd="0" presId="urn:microsoft.com/office/officeart/2005/8/layout/chevron2"/>
    <dgm:cxn modelId="{7C63640F-EA01-4E10-9807-18A8996027AF}" type="presParOf" srcId="{F0B0A64A-8380-4E95-8ECC-E3D6C27E7D2A}" destId="{2DFFE869-99FC-496F-AA1E-8F06016A8DA4}" srcOrd="0" destOrd="0" presId="urn:microsoft.com/office/officeart/2005/8/layout/chevron2"/>
    <dgm:cxn modelId="{B9DACB3D-5893-42CE-A8E7-277C2AC0E51F}" type="presParOf" srcId="{2DFFE869-99FC-496F-AA1E-8F06016A8DA4}" destId="{5CF8AB67-B0B2-4958-912C-FC1129DB6BC2}" srcOrd="0" destOrd="0" presId="urn:microsoft.com/office/officeart/2005/8/layout/chevron2"/>
    <dgm:cxn modelId="{D5DC2D52-8C32-4843-A344-EFB2EECA66E8}" type="presParOf" srcId="{2DFFE869-99FC-496F-AA1E-8F06016A8DA4}" destId="{C0A959C4-8CCA-4900-94CD-CF0D1AE075DD}" srcOrd="1" destOrd="0" presId="urn:microsoft.com/office/officeart/2005/8/layout/chevron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4C6EDEB-965F-49EE-AC6A-58511FAA4349}"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ru-RU"/>
        </a:p>
      </dgm:t>
    </dgm:pt>
    <dgm:pt modelId="{53CE1969-BE85-4AEA-90BE-5B15D5C6B4F2}">
      <dgm:prSet phldrT="[Текст]"/>
      <dgm:spPr/>
      <dgm:t>
        <a:bodyPr/>
        <a:lstStyle/>
        <a:p>
          <a:r>
            <a:rPr lang="ru-RU" dirty="0" smtClean="0"/>
            <a:t>ОПТИМИЗАЦИЯ</a:t>
          </a:r>
          <a:endParaRPr lang="ru-RU" dirty="0"/>
        </a:p>
      </dgm:t>
    </dgm:pt>
    <dgm:pt modelId="{B969CE49-51E6-4857-8FEA-F18F0E0C0C13}" type="parTrans" cxnId="{C81D273A-0460-497C-9669-6D19D9C6273F}">
      <dgm:prSet/>
      <dgm:spPr/>
      <dgm:t>
        <a:bodyPr/>
        <a:lstStyle/>
        <a:p>
          <a:endParaRPr lang="ru-RU"/>
        </a:p>
      </dgm:t>
    </dgm:pt>
    <dgm:pt modelId="{1CD0370E-8076-491A-8185-A571C84C22F6}" type="sibTrans" cxnId="{C81D273A-0460-497C-9669-6D19D9C6273F}">
      <dgm:prSet/>
      <dgm:spPr/>
      <dgm:t>
        <a:bodyPr/>
        <a:lstStyle/>
        <a:p>
          <a:endParaRPr lang="ru-RU"/>
        </a:p>
      </dgm:t>
    </dgm:pt>
    <dgm:pt modelId="{85F36236-1656-4E85-9DA4-AA12651737B9}">
      <dgm:prSet phldrT="[Текст]"/>
      <dgm:spPr/>
      <dgm:t>
        <a:bodyPr/>
        <a:lstStyle/>
        <a:p>
          <a:r>
            <a:rPr lang="ru-RU" dirty="0" smtClean="0"/>
            <a:t>БЮДЖЕТНАЯ ПОЛИТИКА В СФЕРЕ РАСХОДОВ БУДЕТ НАПРАВЛЕНА НА БЕЗУСЛОВНОЕ ИСПОЛНЕНИЕ ДЕЙСТВУЮЩИХ РАСХОДНЫХ ОБЯЗАТЕЛЬСТВ, В ТОМ ЧИСЛЕ С УЧЕТОМ ИХ ОПТИМИЗАЦИИ И ПОВЫШЕНИЯ ЭФФЕКТИВНОСТИ ИСПОЛЬЗОВАНИЯ ФИНАНСОВЫХ РЕСУРСОВ.</a:t>
          </a:r>
          <a:endParaRPr lang="ru-RU" dirty="0"/>
        </a:p>
      </dgm:t>
    </dgm:pt>
    <dgm:pt modelId="{D5C782E2-1D0A-40CB-8550-49AC67A9E0D9}" type="parTrans" cxnId="{7C723DB0-89BC-446A-A17B-61166380B9A5}">
      <dgm:prSet/>
      <dgm:spPr/>
      <dgm:t>
        <a:bodyPr/>
        <a:lstStyle/>
        <a:p>
          <a:endParaRPr lang="ru-RU"/>
        </a:p>
      </dgm:t>
    </dgm:pt>
    <dgm:pt modelId="{774FF279-D061-476E-AD89-3E4B3643D311}" type="sibTrans" cxnId="{7C723DB0-89BC-446A-A17B-61166380B9A5}">
      <dgm:prSet/>
      <dgm:spPr/>
      <dgm:t>
        <a:bodyPr/>
        <a:lstStyle/>
        <a:p>
          <a:endParaRPr lang="ru-RU"/>
        </a:p>
      </dgm:t>
    </dgm:pt>
    <dgm:pt modelId="{CEDB0C96-F131-46D5-B57F-656BD7B8D619}">
      <dgm:prSet phldrT="[Текст]"/>
      <dgm:spPr/>
      <dgm:t>
        <a:bodyPr/>
        <a:lstStyle/>
        <a:p>
          <a:r>
            <a:rPr lang="ru-RU" dirty="0" smtClean="0"/>
            <a:t>МУНИЦИПАЛЬНЫЕ ПРОГРАММЫ</a:t>
          </a:r>
          <a:endParaRPr lang="ru-RU" dirty="0"/>
        </a:p>
      </dgm:t>
    </dgm:pt>
    <dgm:pt modelId="{A1800B95-04FC-478A-8A1A-FBD9AAE0E2CB}" type="parTrans" cxnId="{116BB606-59ED-4D90-9A9F-49D08AAFF296}">
      <dgm:prSet/>
      <dgm:spPr/>
      <dgm:t>
        <a:bodyPr/>
        <a:lstStyle/>
        <a:p>
          <a:endParaRPr lang="ru-RU"/>
        </a:p>
      </dgm:t>
    </dgm:pt>
    <dgm:pt modelId="{19EB8B2B-7EE8-49B6-B68E-2D117EFD29E4}" type="sibTrans" cxnId="{116BB606-59ED-4D90-9A9F-49D08AAFF296}">
      <dgm:prSet/>
      <dgm:spPr/>
      <dgm:t>
        <a:bodyPr/>
        <a:lstStyle/>
        <a:p>
          <a:endParaRPr lang="ru-RU"/>
        </a:p>
      </dgm:t>
    </dgm:pt>
    <dgm:pt modelId="{4DF02366-C2F0-4CA7-8AD1-8B5614CE20EF}">
      <dgm:prSet phldrT="[Текст]"/>
      <dgm:spPr/>
      <dgm:t>
        <a:bodyPr/>
        <a:lstStyle/>
        <a:p>
          <a:r>
            <a:rPr lang="ru-RU" dirty="0" smtClean="0"/>
            <a:t>ЭФФЕКТИВНОЕ УПРАВЛЕНИЕ РАСХОДАМИ БУДЕТ ОБЕСПЕЧИВАТЬСЯ ПОСРЕДСТВОМ РЕАЛИЗАЦИИ МУНИЦИПАЛЬНЫХ ПРОГРАММ РОГОВСКОГО СЕЛЬСКОГО ПОСЕЛЕНИЯ, НАПРАВЛЕННЫХ НА ПОСТУПАТЕЛЬНОЕ РАЗВИТИЕ КУЛЬТУРЫ, БЛАГОУСТРОЙСТВА ТЕРРИТОРИИ ПОСЕЛЕНИЯ, ОБЕСПЕЧЕНИЕ ПОЖАРНОЙ БЕЗОПАСНОСТИ, ЗАЩИТЫ ОТ ЧРЕЗВЫЧАЙНЫХ СИТУАЦИЙ, РЕАЛИЗАЦИЮ КОМПЛЕКСА ЭНЕРГОСБЕРЕГАЮЩИХ МЕРОПРИЯТИЙ, ОБЕСПЕЧЕНИЕ ОБЩЕСТВЕННОГО ПОРЯДКА И ПРОТИВОДЕЙСТВИЕ ПРЕСТУПНОСТИ И ДР.</a:t>
          </a:r>
          <a:endParaRPr lang="ru-RU" dirty="0"/>
        </a:p>
      </dgm:t>
    </dgm:pt>
    <dgm:pt modelId="{C46B6083-BBA8-47A7-AD83-A4C0D2CDEEF4}" type="parTrans" cxnId="{8DB27087-74BA-4EC1-8BB7-0F9701D2BE59}">
      <dgm:prSet/>
      <dgm:spPr/>
      <dgm:t>
        <a:bodyPr/>
        <a:lstStyle/>
        <a:p>
          <a:endParaRPr lang="ru-RU"/>
        </a:p>
      </dgm:t>
    </dgm:pt>
    <dgm:pt modelId="{7059C224-3888-41F8-8321-83C43D41B3CE}" type="sibTrans" cxnId="{8DB27087-74BA-4EC1-8BB7-0F9701D2BE59}">
      <dgm:prSet/>
      <dgm:spPr/>
      <dgm:t>
        <a:bodyPr/>
        <a:lstStyle/>
        <a:p>
          <a:endParaRPr lang="ru-RU"/>
        </a:p>
      </dgm:t>
    </dgm:pt>
    <dgm:pt modelId="{BFC7F768-53AD-433E-9936-EBD739D6209E}">
      <dgm:prSet phldrT="[Текст]"/>
      <dgm:spPr/>
      <dgm:t>
        <a:bodyPr/>
        <a:lstStyle/>
        <a:p>
          <a:r>
            <a:rPr lang="ru-RU" dirty="0" smtClean="0"/>
            <a:t>СОДЕРЖАНИЕ АППАРАТА</a:t>
          </a:r>
          <a:endParaRPr lang="ru-RU" dirty="0"/>
        </a:p>
      </dgm:t>
    </dgm:pt>
    <dgm:pt modelId="{3778C50A-6CC6-4886-91E5-1838480E965F}" type="parTrans" cxnId="{C33336C2-FF96-482E-8E08-2DFBC8E07E0C}">
      <dgm:prSet/>
      <dgm:spPr/>
      <dgm:t>
        <a:bodyPr/>
        <a:lstStyle/>
        <a:p>
          <a:endParaRPr lang="ru-RU"/>
        </a:p>
      </dgm:t>
    </dgm:pt>
    <dgm:pt modelId="{711CC9E9-C456-426A-9CB7-E89AD59102AE}" type="sibTrans" cxnId="{C33336C2-FF96-482E-8E08-2DFBC8E07E0C}">
      <dgm:prSet/>
      <dgm:spPr/>
      <dgm:t>
        <a:bodyPr/>
        <a:lstStyle/>
        <a:p>
          <a:endParaRPr lang="ru-RU"/>
        </a:p>
      </dgm:t>
    </dgm:pt>
    <dgm:pt modelId="{D3C68135-9798-4349-B5AA-083657E22E1B}">
      <dgm:prSet phldrT="[Текст]"/>
      <dgm:spPr/>
      <dgm:t>
        <a:bodyPr/>
        <a:lstStyle/>
        <a:p>
          <a:r>
            <a:rPr lang="ru-RU" dirty="0" smtClean="0"/>
            <a:t>ПРОДОЛЖЕНА ПОЛИТИКА НЕНАРАЩИВАНИЯ РАСХОДОВ НА СОДЕРЖАНИЕ АППАРАТА УПРАВЛЕНИЯ ОРГАНА МУНИЦИПАЛЬНОЙ ВЛАСТИ, КОТОРАЯ ОСНОВЫВАЕТСЯ НА НОРМИРОВАНИИ УПРАВЛЕНЧЕСКИХ РАСХОДОВ В ЧАСТИ МАТЕРИАЛЬНЫХ ЗАТРАТ, В ТОМ ЧИСЛЕ ЧЕРЕЗ УСТАНОВЛЕНИЕ НОРМИРОВАНИЯ В СФЕРЕ ЗАКУПОК ДЛЯ ОБЕСПЕЧЕНИЯ МУНИЦИПАЛЬНЫХ НУЖД.</a:t>
          </a:r>
          <a:endParaRPr lang="ru-RU" dirty="0"/>
        </a:p>
      </dgm:t>
    </dgm:pt>
    <dgm:pt modelId="{6487C00C-6ACD-4D72-AC54-632CE49EBE27}" type="parTrans" cxnId="{F995DF55-DF21-4668-929C-8271A706C27B}">
      <dgm:prSet/>
      <dgm:spPr/>
      <dgm:t>
        <a:bodyPr/>
        <a:lstStyle/>
        <a:p>
          <a:endParaRPr lang="ru-RU"/>
        </a:p>
      </dgm:t>
    </dgm:pt>
    <dgm:pt modelId="{4ED60B67-FEC5-4E47-9FCB-9E3A61F6A61A}" type="sibTrans" cxnId="{F995DF55-DF21-4668-929C-8271A706C27B}">
      <dgm:prSet/>
      <dgm:spPr/>
      <dgm:t>
        <a:bodyPr/>
        <a:lstStyle/>
        <a:p>
          <a:endParaRPr lang="ru-RU"/>
        </a:p>
      </dgm:t>
    </dgm:pt>
    <dgm:pt modelId="{206EB9BF-0D76-4F50-8677-E76BEB62214F}" type="pres">
      <dgm:prSet presAssocID="{D4C6EDEB-965F-49EE-AC6A-58511FAA4349}" presName="linearFlow" presStyleCnt="0">
        <dgm:presLayoutVars>
          <dgm:dir/>
          <dgm:animLvl val="lvl"/>
          <dgm:resizeHandles val="exact"/>
        </dgm:presLayoutVars>
      </dgm:prSet>
      <dgm:spPr/>
      <dgm:t>
        <a:bodyPr/>
        <a:lstStyle/>
        <a:p>
          <a:endParaRPr lang="ru-RU"/>
        </a:p>
      </dgm:t>
    </dgm:pt>
    <dgm:pt modelId="{A7A0185E-8324-4686-BA74-4A94E9434D2C}" type="pres">
      <dgm:prSet presAssocID="{53CE1969-BE85-4AEA-90BE-5B15D5C6B4F2}" presName="composite" presStyleCnt="0"/>
      <dgm:spPr/>
    </dgm:pt>
    <dgm:pt modelId="{4BCC7B1C-604D-40B1-8687-6F8DCB2DA724}" type="pres">
      <dgm:prSet presAssocID="{53CE1969-BE85-4AEA-90BE-5B15D5C6B4F2}" presName="parentText" presStyleLbl="alignNode1" presStyleIdx="0" presStyleCnt="3">
        <dgm:presLayoutVars>
          <dgm:chMax val="1"/>
          <dgm:bulletEnabled val="1"/>
        </dgm:presLayoutVars>
      </dgm:prSet>
      <dgm:spPr/>
      <dgm:t>
        <a:bodyPr/>
        <a:lstStyle/>
        <a:p>
          <a:endParaRPr lang="ru-RU"/>
        </a:p>
      </dgm:t>
    </dgm:pt>
    <dgm:pt modelId="{4C1BCFBD-78A5-4611-988B-7142EEE9EF46}" type="pres">
      <dgm:prSet presAssocID="{53CE1969-BE85-4AEA-90BE-5B15D5C6B4F2}" presName="descendantText" presStyleLbl="alignAcc1" presStyleIdx="0" presStyleCnt="3">
        <dgm:presLayoutVars>
          <dgm:bulletEnabled val="1"/>
        </dgm:presLayoutVars>
      </dgm:prSet>
      <dgm:spPr/>
      <dgm:t>
        <a:bodyPr/>
        <a:lstStyle/>
        <a:p>
          <a:endParaRPr lang="ru-RU"/>
        </a:p>
      </dgm:t>
    </dgm:pt>
    <dgm:pt modelId="{7BC126B2-EA65-47EA-8611-C7C2387F759E}" type="pres">
      <dgm:prSet presAssocID="{1CD0370E-8076-491A-8185-A571C84C22F6}" presName="sp" presStyleCnt="0"/>
      <dgm:spPr/>
    </dgm:pt>
    <dgm:pt modelId="{DD479244-AA63-4A59-B06F-DE09151A448F}" type="pres">
      <dgm:prSet presAssocID="{CEDB0C96-F131-46D5-B57F-656BD7B8D619}" presName="composite" presStyleCnt="0"/>
      <dgm:spPr/>
    </dgm:pt>
    <dgm:pt modelId="{039A0321-1B6B-423F-9567-75FC00BA1BAF}" type="pres">
      <dgm:prSet presAssocID="{CEDB0C96-F131-46D5-B57F-656BD7B8D619}" presName="parentText" presStyleLbl="alignNode1" presStyleIdx="1" presStyleCnt="3">
        <dgm:presLayoutVars>
          <dgm:chMax val="1"/>
          <dgm:bulletEnabled val="1"/>
        </dgm:presLayoutVars>
      </dgm:prSet>
      <dgm:spPr/>
      <dgm:t>
        <a:bodyPr/>
        <a:lstStyle/>
        <a:p>
          <a:endParaRPr lang="ru-RU"/>
        </a:p>
      </dgm:t>
    </dgm:pt>
    <dgm:pt modelId="{566C336B-F84B-420E-9B9F-F2C7FC878AC6}" type="pres">
      <dgm:prSet presAssocID="{CEDB0C96-F131-46D5-B57F-656BD7B8D619}" presName="descendantText" presStyleLbl="alignAcc1" presStyleIdx="1" presStyleCnt="3">
        <dgm:presLayoutVars>
          <dgm:bulletEnabled val="1"/>
        </dgm:presLayoutVars>
      </dgm:prSet>
      <dgm:spPr/>
      <dgm:t>
        <a:bodyPr/>
        <a:lstStyle/>
        <a:p>
          <a:endParaRPr lang="ru-RU"/>
        </a:p>
      </dgm:t>
    </dgm:pt>
    <dgm:pt modelId="{53C5668A-3CD2-42DF-8A97-F82277ACABB3}" type="pres">
      <dgm:prSet presAssocID="{19EB8B2B-7EE8-49B6-B68E-2D117EFD29E4}" presName="sp" presStyleCnt="0"/>
      <dgm:spPr/>
    </dgm:pt>
    <dgm:pt modelId="{86FB8618-98A2-4E74-A531-40989900AC98}" type="pres">
      <dgm:prSet presAssocID="{BFC7F768-53AD-433E-9936-EBD739D6209E}" presName="composite" presStyleCnt="0"/>
      <dgm:spPr/>
    </dgm:pt>
    <dgm:pt modelId="{C0F9EFE2-55D6-4E27-98D6-6DBA7BE1F2A7}" type="pres">
      <dgm:prSet presAssocID="{BFC7F768-53AD-433E-9936-EBD739D6209E}" presName="parentText" presStyleLbl="alignNode1" presStyleIdx="2" presStyleCnt="3">
        <dgm:presLayoutVars>
          <dgm:chMax val="1"/>
          <dgm:bulletEnabled val="1"/>
        </dgm:presLayoutVars>
      </dgm:prSet>
      <dgm:spPr/>
      <dgm:t>
        <a:bodyPr/>
        <a:lstStyle/>
        <a:p>
          <a:endParaRPr lang="ru-RU"/>
        </a:p>
      </dgm:t>
    </dgm:pt>
    <dgm:pt modelId="{B95720C9-3452-4F7B-AB92-4D88B6DAAECE}" type="pres">
      <dgm:prSet presAssocID="{BFC7F768-53AD-433E-9936-EBD739D6209E}" presName="descendantText" presStyleLbl="alignAcc1" presStyleIdx="2" presStyleCnt="3">
        <dgm:presLayoutVars>
          <dgm:bulletEnabled val="1"/>
        </dgm:presLayoutVars>
      </dgm:prSet>
      <dgm:spPr/>
      <dgm:t>
        <a:bodyPr/>
        <a:lstStyle/>
        <a:p>
          <a:endParaRPr lang="ru-RU"/>
        </a:p>
      </dgm:t>
    </dgm:pt>
  </dgm:ptLst>
  <dgm:cxnLst>
    <dgm:cxn modelId="{377717E7-F887-4D69-9D17-2DCD7BD800A3}" type="presOf" srcId="{BFC7F768-53AD-433E-9936-EBD739D6209E}" destId="{C0F9EFE2-55D6-4E27-98D6-6DBA7BE1F2A7}" srcOrd="0" destOrd="0" presId="urn:microsoft.com/office/officeart/2005/8/layout/chevron2"/>
    <dgm:cxn modelId="{CBF3560D-6836-4251-BBB2-8FD7DE1C49A9}" type="presOf" srcId="{4DF02366-C2F0-4CA7-8AD1-8B5614CE20EF}" destId="{566C336B-F84B-420E-9B9F-F2C7FC878AC6}" srcOrd="0" destOrd="0" presId="urn:microsoft.com/office/officeart/2005/8/layout/chevron2"/>
    <dgm:cxn modelId="{D8911EA3-5AEC-4572-81DB-448490CADC8E}" type="presOf" srcId="{D4C6EDEB-965F-49EE-AC6A-58511FAA4349}" destId="{206EB9BF-0D76-4F50-8677-E76BEB62214F}" srcOrd="0" destOrd="0" presId="urn:microsoft.com/office/officeart/2005/8/layout/chevron2"/>
    <dgm:cxn modelId="{8D71A363-50F7-44C1-A41B-4441F8D37FDF}" type="presOf" srcId="{85F36236-1656-4E85-9DA4-AA12651737B9}" destId="{4C1BCFBD-78A5-4611-988B-7142EEE9EF46}" srcOrd="0" destOrd="0" presId="urn:microsoft.com/office/officeart/2005/8/layout/chevron2"/>
    <dgm:cxn modelId="{C33336C2-FF96-482E-8E08-2DFBC8E07E0C}" srcId="{D4C6EDEB-965F-49EE-AC6A-58511FAA4349}" destId="{BFC7F768-53AD-433E-9936-EBD739D6209E}" srcOrd="2" destOrd="0" parTransId="{3778C50A-6CC6-4886-91E5-1838480E965F}" sibTransId="{711CC9E9-C456-426A-9CB7-E89AD59102AE}"/>
    <dgm:cxn modelId="{F995DF55-DF21-4668-929C-8271A706C27B}" srcId="{BFC7F768-53AD-433E-9936-EBD739D6209E}" destId="{D3C68135-9798-4349-B5AA-083657E22E1B}" srcOrd="0" destOrd="0" parTransId="{6487C00C-6ACD-4D72-AC54-632CE49EBE27}" sibTransId="{4ED60B67-FEC5-4E47-9FCB-9E3A61F6A61A}"/>
    <dgm:cxn modelId="{E418DD6C-4A2B-488B-96FF-36B08CA87D32}" type="presOf" srcId="{D3C68135-9798-4349-B5AA-083657E22E1B}" destId="{B95720C9-3452-4F7B-AB92-4D88B6DAAECE}" srcOrd="0" destOrd="0" presId="urn:microsoft.com/office/officeart/2005/8/layout/chevron2"/>
    <dgm:cxn modelId="{8DB27087-74BA-4EC1-8BB7-0F9701D2BE59}" srcId="{CEDB0C96-F131-46D5-B57F-656BD7B8D619}" destId="{4DF02366-C2F0-4CA7-8AD1-8B5614CE20EF}" srcOrd="0" destOrd="0" parTransId="{C46B6083-BBA8-47A7-AD83-A4C0D2CDEEF4}" sibTransId="{7059C224-3888-41F8-8321-83C43D41B3CE}"/>
    <dgm:cxn modelId="{C81D273A-0460-497C-9669-6D19D9C6273F}" srcId="{D4C6EDEB-965F-49EE-AC6A-58511FAA4349}" destId="{53CE1969-BE85-4AEA-90BE-5B15D5C6B4F2}" srcOrd="0" destOrd="0" parTransId="{B969CE49-51E6-4857-8FEA-F18F0E0C0C13}" sibTransId="{1CD0370E-8076-491A-8185-A571C84C22F6}"/>
    <dgm:cxn modelId="{7C723DB0-89BC-446A-A17B-61166380B9A5}" srcId="{53CE1969-BE85-4AEA-90BE-5B15D5C6B4F2}" destId="{85F36236-1656-4E85-9DA4-AA12651737B9}" srcOrd="0" destOrd="0" parTransId="{D5C782E2-1D0A-40CB-8550-49AC67A9E0D9}" sibTransId="{774FF279-D061-476E-AD89-3E4B3643D311}"/>
    <dgm:cxn modelId="{116BB606-59ED-4D90-9A9F-49D08AAFF296}" srcId="{D4C6EDEB-965F-49EE-AC6A-58511FAA4349}" destId="{CEDB0C96-F131-46D5-B57F-656BD7B8D619}" srcOrd="1" destOrd="0" parTransId="{A1800B95-04FC-478A-8A1A-FBD9AAE0E2CB}" sibTransId="{19EB8B2B-7EE8-49B6-B68E-2D117EFD29E4}"/>
    <dgm:cxn modelId="{4C0886D2-386A-4041-9C14-2293D38660BA}" type="presOf" srcId="{53CE1969-BE85-4AEA-90BE-5B15D5C6B4F2}" destId="{4BCC7B1C-604D-40B1-8687-6F8DCB2DA724}" srcOrd="0" destOrd="0" presId="urn:microsoft.com/office/officeart/2005/8/layout/chevron2"/>
    <dgm:cxn modelId="{DA54E912-6F34-4535-989C-185B48AEA772}" type="presOf" srcId="{CEDB0C96-F131-46D5-B57F-656BD7B8D619}" destId="{039A0321-1B6B-423F-9567-75FC00BA1BAF}" srcOrd="0" destOrd="0" presId="urn:microsoft.com/office/officeart/2005/8/layout/chevron2"/>
    <dgm:cxn modelId="{13060639-71EB-4F2C-A839-B2CA85FEF699}" type="presParOf" srcId="{206EB9BF-0D76-4F50-8677-E76BEB62214F}" destId="{A7A0185E-8324-4686-BA74-4A94E9434D2C}" srcOrd="0" destOrd="0" presId="urn:microsoft.com/office/officeart/2005/8/layout/chevron2"/>
    <dgm:cxn modelId="{6C56572E-40A0-4C81-ABEC-D37AF2ABDBFC}" type="presParOf" srcId="{A7A0185E-8324-4686-BA74-4A94E9434D2C}" destId="{4BCC7B1C-604D-40B1-8687-6F8DCB2DA724}" srcOrd="0" destOrd="0" presId="urn:microsoft.com/office/officeart/2005/8/layout/chevron2"/>
    <dgm:cxn modelId="{D5D6BC78-DE05-4307-8A92-A16D39823BAC}" type="presParOf" srcId="{A7A0185E-8324-4686-BA74-4A94E9434D2C}" destId="{4C1BCFBD-78A5-4611-988B-7142EEE9EF46}" srcOrd="1" destOrd="0" presId="urn:microsoft.com/office/officeart/2005/8/layout/chevron2"/>
    <dgm:cxn modelId="{E91CCCB2-112D-43BB-88EF-325FEBDED7D4}" type="presParOf" srcId="{206EB9BF-0D76-4F50-8677-E76BEB62214F}" destId="{7BC126B2-EA65-47EA-8611-C7C2387F759E}" srcOrd="1" destOrd="0" presId="urn:microsoft.com/office/officeart/2005/8/layout/chevron2"/>
    <dgm:cxn modelId="{6246144C-154B-4AB9-8D3A-62F094DCA751}" type="presParOf" srcId="{206EB9BF-0D76-4F50-8677-E76BEB62214F}" destId="{DD479244-AA63-4A59-B06F-DE09151A448F}" srcOrd="2" destOrd="0" presId="urn:microsoft.com/office/officeart/2005/8/layout/chevron2"/>
    <dgm:cxn modelId="{69D205FB-0811-436A-951E-B25486DF19AF}" type="presParOf" srcId="{DD479244-AA63-4A59-B06F-DE09151A448F}" destId="{039A0321-1B6B-423F-9567-75FC00BA1BAF}" srcOrd="0" destOrd="0" presId="urn:microsoft.com/office/officeart/2005/8/layout/chevron2"/>
    <dgm:cxn modelId="{AFDE030F-0C2C-4449-9583-B9FC9F053FC4}" type="presParOf" srcId="{DD479244-AA63-4A59-B06F-DE09151A448F}" destId="{566C336B-F84B-420E-9B9F-F2C7FC878AC6}" srcOrd="1" destOrd="0" presId="urn:microsoft.com/office/officeart/2005/8/layout/chevron2"/>
    <dgm:cxn modelId="{F9907FA2-19F8-41D8-9EA8-4D7CB1D17C98}" type="presParOf" srcId="{206EB9BF-0D76-4F50-8677-E76BEB62214F}" destId="{53C5668A-3CD2-42DF-8A97-F82277ACABB3}" srcOrd="3" destOrd="0" presId="urn:microsoft.com/office/officeart/2005/8/layout/chevron2"/>
    <dgm:cxn modelId="{5C75B960-7F5C-458A-86A2-C585D4E45734}" type="presParOf" srcId="{206EB9BF-0D76-4F50-8677-E76BEB62214F}" destId="{86FB8618-98A2-4E74-A531-40989900AC98}" srcOrd="4" destOrd="0" presId="urn:microsoft.com/office/officeart/2005/8/layout/chevron2"/>
    <dgm:cxn modelId="{39100141-D34D-47EA-9433-A0E4B0ED1352}" type="presParOf" srcId="{86FB8618-98A2-4E74-A531-40989900AC98}" destId="{C0F9EFE2-55D6-4E27-98D6-6DBA7BE1F2A7}" srcOrd="0" destOrd="0" presId="urn:microsoft.com/office/officeart/2005/8/layout/chevron2"/>
    <dgm:cxn modelId="{36934167-AF98-402F-9E0B-A52EE3DF2A40}" type="presParOf" srcId="{86FB8618-98A2-4E74-A531-40989900AC98}" destId="{B95720C9-3452-4F7B-AB92-4D88B6DAAECE}" srcOrd="1" destOrd="0" presId="urn:microsoft.com/office/officeart/2005/8/layout/chevron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CF8AB67-B0B2-4958-912C-FC1129DB6BC2}">
      <dsp:nvSpPr>
        <dsp:cNvPr id="0" name=""/>
        <dsp:cNvSpPr/>
      </dsp:nvSpPr>
      <dsp:spPr>
        <a:xfrm rot="5400000">
          <a:off x="-621354" y="1668604"/>
          <a:ext cx="4142364" cy="2899655"/>
        </a:xfrm>
        <a:prstGeom prst="chevron">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w="9525" cap="flat" cmpd="sng" algn="ctr">
          <a:solidFill>
            <a:schemeClr val="accen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2">
          <a:scrgbClr r="0" g="0" b="0"/>
        </a:fillRef>
        <a:effectRef idx="1">
          <a:scrgbClr r="0" g="0" b="0"/>
        </a:effectRef>
        <a:fontRef idx="minor">
          <a:schemeClr val="dk1"/>
        </a:fontRef>
      </dsp:style>
      <dsp:txBody>
        <a:bodyPr spcFirstLastPara="0" vert="horz" wrap="square" lIns="13335" tIns="13335" rIns="13335" bIns="13335" numCol="1" spcCol="1270" anchor="ctr" anchorCtr="0">
          <a:noAutofit/>
        </a:bodyPr>
        <a:lstStyle/>
        <a:p>
          <a:pPr lvl="0" algn="ctr" defTabSz="933450" rtl="0">
            <a:lnSpc>
              <a:spcPct val="90000"/>
            </a:lnSpc>
            <a:spcBef>
              <a:spcPct val="0"/>
            </a:spcBef>
            <a:spcAft>
              <a:spcPct val="35000"/>
            </a:spcAft>
          </a:pPr>
          <a:r>
            <a:rPr lang="ru-RU" sz="2100" kern="1200" dirty="0" smtClean="0"/>
            <a:t>БЮДЖЕТ РОГОВСКОГО СЕЛЬСКОГО ПОСЕЛЕНИЯ ПОДГОТОВЛЕН НА ОСНОВЕ</a:t>
          </a:r>
          <a:endParaRPr lang="ru-RU" sz="2100" kern="1200" dirty="0"/>
        </a:p>
      </dsp:txBody>
      <dsp:txXfrm rot="5400000">
        <a:off x="-621354" y="1668604"/>
        <a:ext cx="4142364" cy="2899655"/>
      </dsp:txXfrm>
    </dsp:sp>
    <dsp:sp modelId="{C0A959C4-8CCA-4900-94CD-CF0D1AE075DD}">
      <dsp:nvSpPr>
        <dsp:cNvPr id="0" name=""/>
        <dsp:cNvSpPr/>
      </dsp:nvSpPr>
      <dsp:spPr>
        <a:xfrm rot="5400000">
          <a:off x="3198937" y="-271454"/>
          <a:ext cx="4731379" cy="5329944"/>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99136" tIns="17780" rIns="17780" bIns="17780" numCol="1" spcCol="1270" anchor="ctr" anchorCtr="0">
          <a:noAutofit/>
        </a:bodyPr>
        <a:lstStyle/>
        <a:p>
          <a:pPr marL="285750" lvl="1" indent="-285750" algn="l" defTabSz="1244600">
            <a:lnSpc>
              <a:spcPct val="90000"/>
            </a:lnSpc>
            <a:spcBef>
              <a:spcPct val="0"/>
            </a:spcBef>
            <a:spcAft>
              <a:spcPct val="15000"/>
            </a:spcAft>
            <a:buChar char="••"/>
          </a:pPr>
          <a:r>
            <a:rPr lang="ru-RU" sz="2800" kern="1200" dirty="0" smtClean="0"/>
            <a:t>ПРОГНОЗА СОЦИАЛЬНО- ЭКОНОМИЧЕСКОГО РАЗВИТИЯ РОГОВСКОГО СЕЛЬСКОГО ПОСЕЛЕНИЯ НА 2018-2020 ГОДЫ;</a:t>
          </a:r>
          <a:endParaRPr lang="ru-RU" sz="2800" kern="1200" dirty="0"/>
        </a:p>
        <a:p>
          <a:pPr marL="285750" lvl="1" indent="-285750" algn="l" defTabSz="1244600">
            <a:lnSpc>
              <a:spcPct val="90000"/>
            </a:lnSpc>
            <a:spcBef>
              <a:spcPct val="0"/>
            </a:spcBef>
            <a:spcAft>
              <a:spcPct val="15000"/>
            </a:spcAft>
            <a:buChar char="••"/>
          </a:pPr>
          <a:r>
            <a:rPr lang="ru-RU" sz="2800" kern="1200" dirty="0" smtClean="0"/>
            <a:t>ОСНОВНЫХ НАПРАВЛЕНИЙ БЮДЖЕТНОЙ И НАЛОГОВОЙ ПОЛИТИКИ РОГОВСКОГО СЕЛЬСКОГО ПОСЕЛЕНИЯ НА 2018-2020ГОДЫ.</a:t>
          </a:r>
          <a:endParaRPr lang="ru-RU" sz="2800" kern="1200" dirty="0"/>
        </a:p>
      </dsp:txBody>
      <dsp:txXfrm rot="5400000">
        <a:off x="3198937" y="-271454"/>
        <a:ext cx="4731379" cy="5329944"/>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BCC7B1C-604D-40B1-8687-6F8DCB2DA724}">
      <dsp:nvSpPr>
        <dsp:cNvPr id="0" name=""/>
        <dsp:cNvSpPr/>
      </dsp:nvSpPr>
      <dsp:spPr>
        <a:xfrm rot="5400000">
          <a:off x="-269241" y="269785"/>
          <a:ext cx="1794942" cy="1256459"/>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ru-RU" sz="1200" kern="1200" dirty="0" smtClean="0"/>
            <a:t>ОПТИМИЗАЦИЯ</a:t>
          </a:r>
          <a:endParaRPr lang="ru-RU" sz="1200" kern="1200" dirty="0"/>
        </a:p>
      </dsp:txBody>
      <dsp:txXfrm rot="5400000">
        <a:off x="-269241" y="269785"/>
        <a:ext cx="1794942" cy="1256459"/>
      </dsp:txXfrm>
    </dsp:sp>
    <dsp:sp modelId="{4C1BCFBD-78A5-4611-988B-7142EEE9EF46}">
      <dsp:nvSpPr>
        <dsp:cNvPr id="0" name=""/>
        <dsp:cNvSpPr/>
      </dsp:nvSpPr>
      <dsp:spPr>
        <a:xfrm rot="5400000">
          <a:off x="4159673" y="-2902669"/>
          <a:ext cx="1166712" cy="6973140"/>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ru-RU" sz="1200" kern="1200" dirty="0" smtClean="0"/>
            <a:t>БЮДЖЕТНАЯ ПОЛИТИКА В СФЕРЕ РАСХОДОВ БУДЕТ НАПРАВЛЕНА НА БЕЗУСЛОВНОЕ ИСПОЛНЕНИЕ ДЕЙСТВУЮЩИХ РАСХОДНЫХ ОБЯЗАТЕЛЬСТВ, В ТОМ ЧИСЛЕ С УЧЕТОМ ИХ ОПТИМИЗАЦИИ И ПОВЫШЕНИЯ ЭФФЕКТИВНОСТИ ИСПОЛЬЗОВАНИЯ ФИНАНСОВЫХ РЕСУРСОВ.</a:t>
          </a:r>
          <a:endParaRPr lang="ru-RU" sz="1200" kern="1200" dirty="0"/>
        </a:p>
      </dsp:txBody>
      <dsp:txXfrm rot="5400000">
        <a:off x="4159673" y="-2902669"/>
        <a:ext cx="1166712" cy="6973140"/>
      </dsp:txXfrm>
    </dsp:sp>
    <dsp:sp modelId="{039A0321-1B6B-423F-9567-75FC00BA1BAF}">
      <dsp:nvSpPr>
        <dsp:cNvPr id="0" name=""/>
        <dsp:cNvSpPr/>
      </dsp:nvSpPr>
      <dsp:spPr>
        <a:xfrm rot="5400000">
          <a:off x="-269241" y="1872479"/>
          <a:ext cx="1794942" cy="1256459"/>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ru-RU" sz="1200" kern="1200" dirty="0" smtClean="0"/>
            <a:t>МУНИЦИПАЛЬНЫЕ ПРОГРАММЫ</a:t>
          </a:r>
          <a:endParaRPr lang="ru-RU" sz="1200" kern="1200" dirty="0"/>
        </a:p>
      </dsp:txBody>
      <dsp:txXfrm rot="5400000">
        <a:off x="-269241" y="1872479"/>
        <a:ext cx="1794942" cy="1256459"/>
      </dsp:txXfrm>
    </dsp:sp>
    <dsp:sp modelId="{566C336B-F84B-420E-9B9F-F2C7FC878AC6}">
      <dsp:nvSpPr>
        <dsp:cNvPr id="0" name=""/>
        <dsp:cNvSpPr/>
      </dsp:nvSpPr>
      <dsp:spPr>
        <a:xfrm rot="5400000">
          <a:off x="4159673" y="-1299975"/>
          <a:ext cx="1166712" cy="6973140"/>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ru-RU" sz="1200" kern="1200" dirty="0" smtClean="0"/>
            <a:t>ЭФФЕКТИВНОЕ УПРАВЛЕНИЕ РАСХОДАМИ БУДЕТ ОБЕСПЕЧИВАТЬСЯ ПОСРЕДСТВОМ РЕАЛИЗАЦИИ МУНИЦИПАЛЬНЫХ ПРОГРАММ РОГОВСКОГО СЕЛЬСКОГО ПОСЕЛЕНИЯ, НАПРАВЛЕННЫХ НА ПОСТУПАТЕЛЬНОЕ РАЗВИТИЕ КУЛЬТУРЫ, БЛАГОУСТРОЙСТВА ТЕРРИТОРИИ ПОСЕЛЕНИЯ, ОБЕСПЕЧЕНИЕ ПОЖАРНОЙ БЕЗОПАСНОСТИ, ЗАЩИТЫ ОТ ЧРЕЗВЫЧАЙНЫХ СИТУАЦИЙ, РЕАЛИЗАЦИЮ КОМПЛЕКСА ЭНЕРГОСБЕРЕГАЮЩИХ МЕРОПРИЯТИЙ, ОБЕСПЕЧЕНИЕ ОБЩЕСТВЕННОГО ПОРЯДКА И ПРОТИВОДЕЙСТВИЕ ПРЕСТУПНОСТИ И ДР.</a:t>
          </a:r>
          <a:endParaRPr lang="ru-RU" sz="1200" kern="1200" dirty="0"/>
        </a:p>
      </dsp:txBody>
      <dsp:txXfrm rot="5400000">
        <a:off x="4159673" y="-1299975"/>
        <a:ext cx="1166712" cy="6973140"/>
      </dsp:txXfrm>
    </dsp:sp>
    <dsp:sp modelId="{C0F9EFE2-55D6-4E27-98D6-6DBA7BE1F2A7}">
      <dsp:nvSpPr>
        <dsp:cNvPr id="0" name=""/>
        <dsp:cNvSpPr/>
      </dsp:nvSpPr>
      <dsp:spPr>
        <a:xfrm rot="5400000">
          <a:off x="-269241" y="3475173"/>
          <a:ext cx="1794942" cy="1256459"/>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ru-RU" sz="1200" kern="1200" dirty="0" smtClean="0"/>
            <a:t>СОДЕРЖАНИЕ АППАРАТА</a:t>
          </a:r>
          <a:endParaRPr lang="ru-RU" sz="1200" kern="1200" dirty="0"/>
        </a:p>
      </dsp:txBody>
      <dsp:txXfrm rot="5400000">
        <a:off x="-269241" y="3475173"/>
        <a:ext cx="1794942" cy="1256459"/>
      </dsp:txXfrm>
    </dsp:sp>
    <dsp:sp modelId="{B95720C9-3452-4F7B-AB92-4D88B6DAAECE}">
      <dsp:nvSpPr>
        <dsp:cNvPr id="0" name=""/>
        <dsp:cNvSpPr/>
      </dsp:nvSpPr>
      <dsp:spPr>
        <a:xfrm rot="5400000">
          <a:off x="4159673" y="302718"/>
          <a:ext cx="1166712" cy="6973140"/>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ru-RU" sz="1200" kern="1200" dirty="0" smtClean="0"/>
            <a:t>ПРОДОЛЖЕНА ПОЛИТИКА НЕНАРАЩИВАНИЯ РАСХОДОВ НА СОДЕРЖАНИЕ АППАРАТА УПРАВЛЕНИЯ ОРГАНА МУНИЦИПАЛЬНОЙ ВЛАСТИ, КОТОРАЯ ОСНОВЫВАЕТСЯ НА НОРМИРОВАНИИ УПРАВЛЕНЧЕСКИХ РАСХОДОВ В ЧАСТИ МАТЕРИАЛЬНЫХ ЗАТРАТ, В ТОМ ЧИСЛЕ ЧЕРЕЗ УСТАНОВЛЕНИЕ НОРМИРОВАНИЯ В СФЕРЕ ЗАКУПОК ДЛЯ ОБЕСПЕЧЕНИЯ МУНИЦИПАЛЬНЫХ НУЖД.</a:t>
          </a:r>
          <a:endParaRPr lang="ru-RU" sz="1200" kern="1200" dirty="0"/>
        </a:p>
      </dsp:txBody>
      <dsp:txXfrm rot="5400000">
        <a:off x="4159673" y="302718"/>
        <a:ext cx="1166712" cy="6973140"/>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57CFBF4-B2C4-4226-A359-DCED9936089C}" type="datetimeFigureOut">
              <a:rPr lang="ru-RU" smtClean="0"/>
              <a:pPr/>
              <a:t>20.02.18</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DE82128-040D-46E8-AE1F-B1AB8BC1658A}"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6DE82128-040D-46E8-AE1F-B1AB8BC1658A}" type="slidenum">
              <a:rPr lang="ru-RU" smtClean="0"/>
              <a:pPr/>
              <a:t>12</a:t>
            </a:fld>
            <a:endParaRPr 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6DE82128-040D-46E8-AE1F-B1AB8BC1658A}" type="slidenum">
              <a:rPr lang="ru-RU" smtClean="0"/>
              <a:pPr/>
              <a:t>13</a:t>
            </a:fld>
            <a:endParaRPr lang="ru-R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6DE82128-040D-46E8-AE1F-B1AB8BC1658A}" type="slidenum">
              <a:rPr lang="ru-RU" smtClean="0"/>
              <a:pPr/>
              <a:t>14</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7245F168-853D-4C10-9EFA-3E7847798F8A}" type="datetimeFigureOut">
              <a:rPr lang="ru-RU" smtClean="0"/>
              <a:pPr/>
              <a:t>20.02.18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31F1E1E-8995-4D46-9C4B-208DBF763BA5}"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245F168-853D-4C10-9EFA-3E7847798F8A}" type="datetimeFigureOut">
              <a:rPr lang="ru-RU" smtClean="0"/>
              <a:pPr/>
              <a:t>20.02.18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31F1E1E-8995-4D46-9C4B-208DBF763BA5}"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245F168-853D-4C10-9EFA-3E7847798F8A}" type="datetimeFigureOut">
              <a:rPr lang="ru-RU" smtClean="0"/>
              <a:pPr/>
              <a:t>20.02.18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31F1E1E-8995-4D46-9C4B-208DBF763BA5}"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245F168-853D-4C10-9EFA-3E7847798F8A}" type="datetimeFigureOut">
              <a:rPr lang="ru-RU" smtClean="0"/>
              <a:pPr/>
              <a:t>20.02.18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31F1E1E-8995-4D46-9C4B-208DBF763BA5}"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7245F168-853D-4C10-9EFA-3E7847798F8A}" type="datetimeFigureOut">
              <a:rPr lang="ru-RU" smtClean="0"/>
              <a:pPr/>
              <a:t>20.02.18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31F1E1E-8995-4D46-9C4B-208DBF763BA5}"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7245F168-853D-4C10-9EFA-3E7847798F8A}" type="datetimeFigureOut">
              <a:rPr lang="ru-RU" smtClean="0"/>
              <a:pPr/>
              <a:t>20.02.18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31F1E1E-8995-4D46-9C4B-208DBF763BA5}"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7245F168-853D-4C10-9EFA-3E7847798F8A}" type="datetimeFigureOut">
              <a:rPr lang="ru-RU" smtClean="0"/>
              <a:pPr/>
              <a:t>20.02.18</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231F1E1E-8995-4D46-9C4B-208DBF763BA5}"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7245F168-853D-4C10-9EFA-3E7847798F8A}" type="datetimeFigureOut">
              <a:rPr lang="ru-RU" smtClean="0"/>
              <a:pPr/>
              <a:t>20.02.18</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231F1E1E-8995-4D46-9C4B-208DBF763BA5}"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7245F168-853D-4C10-9EFA-3E7847798F8A}" type="datetimeFigureOut">
              <a:rPr lang="ru-RU" smtClean="0"/>
              <a:pPr/>
              <a:t>20.02.18</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231F1E1E-8995-4D46-9C4B-208DBF763BA5}"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7245F168-853D-4C10-9EFA-3E7847798F8A}" type="datetimeFigureOut">
              <a:rPr lang="ru-RU" smtClean="0"/>
              <a:pPr/>
              <a:t>20.02.18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31F1E1E-8995-4D46-9C4B-208DBF763BA5}"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7245F168-853D-4C10-9EFA-3E7847798F8A}" type="datetimeFigureOut">
              <a:rPr lang="ru-RU" smtClean="0"/>
              <a:pPr/>
              <a:t>20.02.18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31F1E1E-8995-4D46-9C4B-208DBF763BA5}"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45F168-853D-4C10-9EFA-3E7847798F8A}" type="datetimeFigureOut">
              <a:rPr lang="ru-RU" smtClean="0"/>
              <a:pPr/>
              <a:t>20.02.18</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1F1E1E-8995-4D46-9C4B-208DBF763BA5}"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 Id="rId9" Type="http://schemas.openxmlformats.org/officeDocument/2006/relationships/image" Target="../media/image8.jpeg"/></Relationships>
</file>

<file path=ppt/slides/_rels/slide1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3.jpeg"/><Relationship Id="rId5" Type="http://schemas.openxmlformats.org/officeDocument/2006/relationships/image" Target="../media/image4.jpeg"/><Relationship Id="rId4" Type="http://schemas.openxmlformats.org/officeDocument/2006/relationships/image" Target="../media/image5.jpeg"/></Relationships>
</file>

<file path=ppt/slides/_rels/slide14.xml.rels><?xml version="1.0" encoding="UTF-8" standalone="yes"?>
<Relationships xmlns="http://schemas.openxmlformats.org/package/2006/relationships"><Relationship Id="rId3" Type="http://schemas.openxmlformats.org/officeDocument/2006/relationships/image" Target="../media/image9.jpeg"/><Relationship Id="rId7" Type="http://schemas.openxmlformats.org/officeDocument/2006/relationships/image" Target="../media/image10.jpe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image" Target="../media/image4.jpeg"/><Relationship Id="rId4" Type="http://schemas.openxmlformats.org/officeDocument/2006/relationships/image" Target="../media/image8.jpeg"/></Relationships>
</file>

<file path=ppt/slides/_rels/slide15.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https://im3-tub-ru.yandex.net/i?id=29255f2939b4cd823cd2d1363993e224&amp;n=33&amp;h=215&amp;w=344"/>
          <p:cNvPicPr/>
          <p:nvPr/>
        </p:nvPicPr>
        <p:blipFill>
          <a:blip r:embed="rId2" cstate="print"/>
          <a:stretch>
            <a:fillRect/>
          </a:stretch>
        </p:blipFill>
        <p:spPr bwMode="auto">
          <a:xfrm>
            <a:off x="95234" y="0"/>
            <a:ext cx="8953532" cy="7143776"/>
          </a:xfrm>
          <a:prstGeom prst="rect">
            <a:avLst/>
          </a:prstGeom>
          <a:noFill/>
          <a:ln w="9525">
            <a:noFill/>
            <a:miter lim="800000"/>
            <a:headEnd/>
            <a:tailEnd/>
          </a:ln>
        </p:spPr>
      </p:pic>
      <p:sp>
        <p:nvSpPr>
          <p:cNvPr id="2" name="Заголовок 1"/>
          <p:cNvSpPr>
            <a:spLocks noGrp="1"/>
          </p:cNvSpPr>
          <p:nvPr>
            <p:ph type="ctrTitle"/>
          </p:nvPr>
        </p:nvSpPr>
        <p:spPr/>
        <p:txBody>
          <a:bodyPr>
            <a:noAutofit/>
          </a:bodyPr>
          <a:lstStyle/>
          <a:p>
            <a:r>
              <a:rPr lang="ru-RU" sz="6000" b="1" baseline="30000" dirty="0" smtClean="0">
                <a:ea typeface="Arial Unicode MS" pitchFamily="34" charset="-128"/>
              </a:rPr>
              <a:t>БЮДЖЕТ РОГОВСКОГО СЕЛЬСКОГО ПОСЕЛЕНИЯ ЕГОРЛЫКСКОГО РАЙОНА НА 2018 ГОД И НА ПЛАНОВЫЙ ПЕРИОД 2019 И 2020 ГОДОВ</a:t>
            </a:r>
            <a:endParaRPr lang="ru-RU" sz="6000" b="1" baseline="30000" dirty="0">
              <a:ea typeface="Arial Unicode MS" pitchFamily="34" charset="-128"/>
            </a:endParaRPr>
          </a:p>
        </p:txBody>
      </p:sp>
      <p:sp>
        <p:nvSpPr>
          <p:cNvPr id="3" name="Подзаголовок 2"/>
          <p:cNvSpPr>
            <a:spLocks noGrp="1"/>
          </p:cNvSpPr>
          <p:nvPr>
            <p:ph type="subTitle" idx="1"/>
          </p:nvPr>
        </p:nvSpPr>
        <p:spPr>
          <a:xfrm>
            <a:off x="1331640" y="188640"/>
            <a:ext cx="6080720" cy="576064"/>
          </a:xfrm>
        </p:spPr>
        <p:txBody>
          <a:bodyPr>
            <a:normAutofit fontScale="55000" lnSpcReduction="20000"/>
          </a:bodyPr>
          <a:lstStyle/>
          <a:p>
            <a:r>
              <a:rPr lang="ru-RU" dirty="0" smtClean="0">
                <a:solidFill>
                  <a:schemeClr val="tx2"/>
                </a:solidFill>
              </a:rPr>
              <a:t>МУНИЦИПАЛЬНОЕ ОБРАЗОВАНИЕ «РОГОВСКОЕ СЕЛЬСКОЕ ПОСЕЛЕНИЕ»</a:t>
            </a:r>
            <a:endParaRPr lang="ru-RU" dirty="0"/>
          </a:p>
        </p:txBody>
      </p:sp>
    </p:spTree>
  </p:cSld>
  <p:clrMapOvr>
    <a:masterClrMapping/>
  </p:clrMapOvr>
  <p:transition>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82594"/>
          </a:xfrm>
        </p:spPr>
        <p:txBody>
          <a:bodyPr>
            <a:normAutofit/>
          </a:bodyPr>
          <a:lstStyle/>
          <a:p>
            <a:r>
              <a:rPr lang="ru-RU" sz="2000" dirty="0" smtClean="0">
                <a:solidFill>
                  <a:schemeClr val="tx2"/>
                </a:solidFill>
              </a:rPr>
              <a:t>МУНИЦИПАЛЬНОЕ ОБРАЗОВАНИЕ «РОГОВСКОЕ СЕЛЬСКОЕ ПОСЕЛЕНИЕ»</a:t>
            </a:r>
            <a:endParaRPr lang="ru-RU" sz="2000" dirty="0"/>
          </a:p>
        </p:txBody>
      </p:sp>
      <p:graphicFrame>
        <p:nvGraphicFramePr>
          <p:cNvPr id="4" name="Содержимое 3"/>
          <p:cNvGraphicFramePr>
            <a:graphicFrameLocks noGrp="1"/>
          </p:cNvGraphicFramePr>
          <p:nvPr>
            <p:ph idx="1"/>
          </p:nvPr>
        </p:nvGraphicFramePr>
        <p:xfrm>
          <a:off x="142844" y="714356"/>
          <a:ext cx="8786874" cy="600079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11156"/>
          </a:xfrm>
        </p:spPr>
        <p:txBody>
          <a:bodyPr>
            <a:normAutofit fontScale="90000"/>
          </a:bodyPr>
          <a:lstStyle/>
          <a:p>
            <a:r>
              <a:rPr lang="ru-RU" sz="2000" dirty="0" smtClean="0">
                <a:solidFill>
                  <a:schemeClr val="tx2"/>
                </a:solidFill>
              </a:rPr>
              <a:t/>
            </a:r>
            <a:br>
              <a:rPr lang="ru-RU" sz="2000" dirty="0" smtClean="0">
                <a:solidFill>
                  <a:schemeClr val="tx2"/>
                </a:solidFill>
              </a:rPr>
            </a:br>
            <a:r>
              <a:rPr lang="ru-RU" sz="2000" dirty="0" smtClean="0">
                <a:solidFill>
                  <a:schemeClr val="tx2"/>
                </a:solidFill>
              </a:rPr>
              <a:t/>
            </a:r>
            <a:br>
              <a:rPr lang="ru-RU" sz="2000" dirty="0" smtClean="0">
                <a:solidFill>
                  <a:schemeClr val="tx2"/>
                </a:solidFill>
              </a:rPr>
            </a:br>
            <a:r>
              <a:rPr lang="ru-RU" sz="2000" dirty="0" smtClean="0">
                <a:solidFill>
                  <a:schemeClr val="tx2"/>
                </a:solidFill>
              </a:rPr>
              <a:t/>
            </a:r>
            <a:br>
              <a:rPr lang="ru-RU" sz="2000" dirty="0" smtClean="0">
                <a:solidFill>
                  <a:schemeClr val="tx2"/>
                </a:solidFill>
              </a:rPr>
            </a:br>
            <a:r>
              <a:rPr lang="ru-RU" sz="2000" dirty="0" smtClean="0">
                <a:solidFill>
                  <a:schemeClr val="tx2"/>
                </a:solidFill>
              </a:rPr>
              <a:t>МУНИЦИПАЛЬНОЕ ОБРАЗОВАНИЕ «РОГОВСКОЕ СЕЛЬСКОЕ ПОСЕЛЕНИЕ»</a:t>
            </a:r>
            <a:br>
              <a:rPr lang="ru-RU" sz="2000" dirty="0" smtClean="0">
                <a:solidFill>
                  <a:schemeClr val="tx2"/>
                </a:solidFill>
              </a:rPr>
            </a:br>
            <a:r>
              <a:rPr lang="ru-RU" sz="2000" dirty="0" smtClean="0">
                <a:solidFill>
                  <a:schemeClr val="tx2"/>
                </a:solidFill>
              </a:rPr>
              <a:t/>
            </a:r>
            <a:br>
              <a:rPr lang="ru-RU" sz="2000" dirty="0" smtClean="0">
                <a:solidFill>
                  <a:schemeClr val="tx2"/>
                </a:solidFill>
              </a:rPr>
            </a:br>
            <a:r>
              <a:rPr lang="ru-RU" sz="2000" b="1" dirty="0" smtClean="0"/>
              <a:t>РАСХОДЫ БЮДЖЕТА РОГОВСКОГО СЕЛЬСКОГО ПОСЕЛЕНИЯ ЕГОРЛЫКСКОГО РАЙОНА ПО РАЗДЕЛАМ ПОДРАЗДЕЛАМ БЮДЖЕТНОЙ КЛАССИФИКАЦИИ НА 2018 ГОД И НА ПЛАНОВЫЙ ПЕРИОД 2019 И 2020 ГОДОВ</a:t>
            </a:r>
            <a:endParaRPr lang="ru-RU" sz="2000" b="1" dirty="0"/>
          </a:p>
        </p:txBody>
      </p:sp>
      <p:graphicFrame>
        <p:nvGraphicFramePr>
          <p:cNvPr id="4" name="Содержимое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11156"/>
          </a:xfrm>
        </p:spPr>
        <p:txBody>
          <a:bodyPr>
            <a:normAutofit/>
          </a:bodyPr>
          <a:lstStyle/>
          <a:p>
            <a:r>
              <a:rPr lang="ru-RU" sz="2000" dirty="0" smtClean="0">
                <a:solidFill>
                  <a:schemeClr val="tx2"/>
                </a:solidFill>
              </a:rPr>
              <a:t>МУНИЦИПАЛЬНОЕ ОБРАЗОВАНИЕ «РОГОВСКОЕ СЕЛЬСКОЕ ПОСЕЛЕНИЕ»</a:t>
            </a:r>
            <a:endParaRPr lang="ru-RU" sz="2000" dirty="0"/>
          </a:p>
        </p:txBody>
      </p:sp>
      <p:sp>
        <p:nvSpPr>
          <p:cNvPr id="3" name="Содержимое 2"/>
          <p:cNvSpPr>
            <a:spLocks noGrp="1"/>
          </p:cNvSpPr>
          <p:nvPr>
            <p:ph idx="1"/>
          </p:nvPr>
        </p:nvSpPr>
        <p:spPr>
          <a:xfrm>
            <a:off x="214282" y="928670"/>
            <a:ext cx="8715436" cy="5786478"/>
          </a:xfrm>
        </p:spPr>
        <p:txBody>
          <a:bodyPr>
            <a:normAutofit/>
          </a:bodyPr>
          <a:lstStyle/>
          <a:p>
            <a:pPr algn="ctr">
              <a:buNone/>
            </a:pPr>
            <a:r>
              <a:rPr lang="ru-RU" sz="2000" b="1" dirty="0" smtClean="0"/>
              <a:t>СТРУКТУРА РАСХОДОВ БЮДЖЕТА РОГОВСКОГО СЕЛЬСКОГО ПОСЕЛЕНИЯ</a:t>
            </a:r>
          </a:p>
          <a:p>
            <a:pPr algn="ctr">
              <a:buNone/>
            </a:pPr>
            <a:r>
              <a:rPr lang="ru-RU" sz="2000" b="1" dirty="0" smtClean="0"/>
              <a:t> НА 2018 ГОД</a:t>
            </a:r>
          </a:p>
          <a:p>
            <a:pPr algn="ctr">
              <a:buNone/>
            </a:pPr>
            <a:endParaRPr lang="ru-RU" sz="2000" b="1" dirty="0"/>
          </a:p>
        </p:txBody>
      </p:sp>
      <p:graphicFrame>
        <p:nvGraphicFramePr>
          <p:cNvPr id="6" name="Таблица 5"/>
          <p:cNvGraphicFramePr>
            <a:graphicFrameLocks noGrp="1"/>
          </p:cNvGraphicFramePr>
          <p:nvPr/>
        </p:nvGraphicFramePr>
        <p:xfrm>
          <a:off x="0" y="1785926"/>
          <a:ext cx="9144000" cy="5072074"/>
        </p:xfrm>
        <a:graphic>
          <a:graphicData uri="http://schemas.openxmlformats.org/drawingml/2006/table">
            <a:tbl>
              <a:tblPr firstRow="1" bandRow="1">
                <a:tableStyleId>{5C22544A-7EE6-4342-B048-85BDC9FD1C3A}</a:tableStyleId>
              </a:tblPr>
              <a:tblGrid>
                <a:gridCol w="3386665"/>
                <a:gridCol w="2009794"/>
                <a:gridCol w="2248525"/>
                <a:gridCol w="1499016"/>
              </a:tblGrid>
              <a:tr h="2536037">
                <a:tc>
                  <a:txBody>
                    <a:bodyPr/>
                    <a:lstStyle/>
                    <a:p>
                      <a:pPr algn="ctr"/>
                      <a:r>
                        <a:rPr lang="ru-RU" sz="1600" dirty="0" smtClean="0">
                          <a:solidFill>
                            <a:schemeClr val="tx1"/>
                          </a:solidFill>
                        </a:rPr>
                        <a:t>01</a:t>
                      </a:r>
                    </a:p>
                    <a:p>
                      <a:pPr algn="ctr"/>
                      <a:endParaRPr lang="ru-RU" sz="1600" dirty="0" smtClean="0">
                        <a:solidFill>
                          <a:schemeClr val="tx1"/>
                        </a:solidFill>
                      </a:endParaRPr>
                    </a:p>
                    <a:p>
                      <a:pPr algn="ctr"/>
                      <a:r>
                        <a:rPr lang="ru-RU" sz="1800" dirty="0" smtClean="0">
                          <a:solidFill>
                            <a:schemeClr val="tx1"/>
                          </a:solidFill>
                        </a:rPr>
                        <a:t>ОБЩЕГОСУДАРСТВЕННЫЕ</a:t>
                      </a:r>
                      <a:r>
                        <a:rPr lang="ru-RU" sz="1800" baseline="0" dirty="0" smtClean="0">
                          <a:solidFill>
                            <a:schemeClr val="tx1"/>
                          </a:solidFill>
                        </a:rPr>
                        <a:t> ВОПРОСЫ</a:t>
                      </a:r>
                    </a:p>
                    <a:p>
                      <a:pPr algn="ctr"/>
                      <a:r>
                        <a:rPr lang="ru-RU" baseline="0" dirty="0" smtClean="0">
                          <a:solidFill>
                            <a:schemeClr val="tx1"/>
                          </a:solidFill>
                        </a:rPr>
                        <a:t> </a:t>
                      </a:r>
                    </a:p>
                    <a:p>
                      <a:pPr algn="ctr"/>
                      <a:r>
                        <a:rPr lang="ru-RU" baseline="0" dirty="0" smtClean="0">
                          <a:solidFill>
                            <a:schemeClr val="tx1"/>
                          </a:solidFill>
                        </a:rPr>
                        <a:t>4716,5 </a:t>
                      </a:r>
                      <a:r>
                        <a:rPr lang="ru-RU" baseline="0" dirty="0" smtClean="0">
                          <a:solidFill>
                            <a:schemeClr val="tx1"/>
                          </a:solidFill>
                        </a:rPr>
                        <a:t>ТЫС. РУБЛЕЙ</a:t>
                      </a:r>
                    </a:p>
                    <a:p>
                      <a:endParaRPr lang="ru-RU" dirty="0"/>
                    </a:p>
                  </a:txBody>
                  <a:tcPr>
                    <a:blipFill>
                      <a:blip r:embed="rId3"/>
                      <a:tile tx="0" ty="0" sx="100000" sy="100000" flip="none" algn="tl"/>
                    </a:blipFill>
                  </a:tcPr>
                </a:tc>
                <a:tc>
                  <a:txBody>
                    <a:bodyPr/>
                    <a:lstStyle/>
                    <a:p>
                      <a:pPr algn="ctr"/>
                      <a:r>
                        <a:rPr lang="ru-RU" b="1" dirty="0" smtClean="0">
                          <a:solidFill>
                            <a:schemeClr val="tx1"/>
                          </a:solidFill>
                        </a:rPr>
                        <a:t>02</a:t>
                      </a:r>
                    </a:p>
                    <a:p>
                      <a:pPr algn="ctr"/>
                      <a:r>
                        <a:rPr lang="ru-RU" b="1" dirty="0" smtClean="0">
                          <a:solidFill>
                            <a:schemeClr val="tx1"/>
                          </a:solidFill>
                        </a:rPr>
                        <a:t>НАЦИОНАЛЬНАЯ ОБОРОНА</a:t>
                      </a:r>
                    </a:p>
                    <a:p>
                      <a:pPr algn="ctr"/>
                      <a:endParaRPr lang="ru-RU" b="1" dirty="0" smtClean="0">
                        <a:solidFill>
                          <a:schemeClr val="tx1"/>
                        </a:solidFill>
                      </a:endParaRPr>
                    </a:p>
                    <a:p>
                      <a:pPr algn="ctr"/>
                      <a:endParaRPr lang="ru-RU" b="1" dirty="0" smtClean="0">
                        <a:solidFill>
                          <a:schemeClr val="tx1"/>
                        </a:solidFill>
                      </a:endParaRPr>
                    </a:p>
                    <a:p>
                      <a:pPr algn="ctr"/>
                      <a:r>
                        <a:rPr lang="ru-RU" b="1" dirty="0" smtClean="0">
                          <a:solidFill>
                            <a:schemeClr val="tx1"/>
                          </a:solidFill>
                        </a:rPr>
                        <a:t>75,8</a:t>
                      </a:r>
                      <a:r>
                        <a:rPr lang="ru-RU" b="1" baseline="0" dirty="0" smtClean="0">
                          <a:solidFill>
                            <a:schemeClr val="tx1"/>
                          </a:solidFill>
                        </a:rPr>
                        <a:t> </a:t>
                      </a:r>
                      <a:r>
                        <a:rPr lang="ru-RU" b="1" baseline="0" dirty="0" smtClean="0">
                          <a:solidFill>
                            <a:schemeClr val="tx1"/>
                          </a:solidFill>
                        </a:rPr>
                        <a:t>ТЫС. РУБЛЕЙ</a:t>
                      </a:r>
                      <a:endParaRPr lang="ru-RU" b="1" dirty="0" smtClean="0">
                        <a:solidFill>
                          <a:schemeClr val="tx1"/>
                        </a:solidFill>
                      </a:endParaRPr>
                    </a:p>
                  </a:txBody>
                  <a:tcPr>
                    <a:blipFill>
                      <a:blip r:embed="rId4"/>
                      <a:tile tx="0" ty="0" sx="100000" sy="100000" flip="none" algn="tl"/>
                    </a:blipFill>
                  </a:tcPr>
                </a:tc>
                <a:tc gridSpan="2">
                  <a:txBody>
                    <a:bodyPr/>
                    <a:lstStyle/>
                    <a:p>
                      <a:pPr algn="ctr"/>
                      <a:r>
                        <a:rPr lang="ru-RU" b="1" dirty="0" smtClean="0">
                          <a:solidFill>
                            <a:schemeClr val="tx1"/>
                          </a:solidFill>
                        </a:rPr>
                        <a:t>03</a:t>
                      </a:r>
                    </a:p>
                    <a:p>
                      <a:pPr algn="ctr"/>
                      <a:r>
                        <a:rPr lang="ru-RU" b="1" dirty="0" smtClean="0">
                          <a:solidFill>
                            <a:schemeClr val="tx1"/>
                          </a:solidFill>
                        </a:rPr>
                        <a:t>НАЦИОНАЛЬНАЯ БЕЗОПАСНОСТЬ И ПРАВООХРАНИТЕЛЬНАЯ ДЕЯТЕЛЬНОСТЬ</a:t>
                      </a:r>
                      <a:r>
                        <a:rPr lang="ru-RU" b="1" baseline="0" dirty="0" smtClean="0">
                          <a:solidFill>
                            <a:schemeClr val="tx1"/>
                          </a:solidFill>
                        </a:rPr>
                        <a:t> </a:t>
                      </a:r>
                    </a:p>
                    <a:p>
                      <a:pPr algn="ctr"/>
                      <a:endParaRPr lang="ru-RU" b="1" baseline="0" dirty="0" smtClean="0">
                        <a:solidFill>
                          <a:schemeClr val="tx1"/>
                        </a:solidFill>
                      </a:endParaRPr>
                    </a:p>
                    <a:p>
                      <a:pPr algn="ctr"/>
                      <a:r>
                        <a:rPr lang="ru-RU" b="1" baseline="0" dirty="0" smtClean="0">
                          <a:solidFill>
                            <a:schemeClr val="tx1"/>
                          </a:solidFill>
                        </a:rPr>
                        <a:t>12,3 ТЫС. РУБЛЕЙ</a:t>
                      </a:r>
                    </a:p>
                    <a:p>
                      <a:endParaRPr lang="ru-RU" dirty="0"/>
                    </a:p>
                  </a:txBody>
                  <a:tcPr>
                    <a:blipFill>
                      <a:blip r:embed="rId5"/>
                      <a:tile tx="0" ty="0" sx="100000" sy="100000" flip="none" algn="tl"/>
                    </a:blipFill>
                  </a:tcPr>
                </a:tc>
                <a:tc hMerge="1">
                  <a:txBody>
                    <a:bodyPr/>
                    <a:lstStyle/>
                    <a:p>
                      <a:endParaRPr lang="ru-RU" dirty="0"/>
                    </a:p>
                  </a:txBody>
                  <a:tcPr/>
                </a:tc>
              </a:tr>
              <a:tr h="2536037">
                <a:tc>
                  <a:txBody>
                    <a:bodyPr/>
                    <a:lstStyle/>
                    <a:p>
                      <a:pPr algn="ctr"/>
                      <a:r>
                        <a:rPr lang="ru-RU" b="1" dirty="0" smtClean="0">
                          <a:solidFill>
                            <a:schemeClr val="tx1"/>
                          </a:solidFill>
                        </a:rPr>
                        <a:t>05</a:t>
                      </a:r>
                    </a:p>
                    <a:p>
                      <a:pPr algn="ctr"/>
                      <a:r>
                        <a:rPr lang="ru-RU" b="1" dirty="0" smtClean="0">
                          <a:solidFill>
                            <a:schemeClr val="tx1"/>
                          </a:solidFill>
                        </a:rPr>
                        <a:t>ЖИЛИЩНО- КОММУНАЛЬНОЕ</a:t>
                      </a:r>
                    </a:p>
                    <a:p>
                      <a:pPr algn="ctr"/>
                      <a:r>
                        <a:rPr lang="ru-RU" b="1" dirty="0" smtClean="0">
                          <a:solidFill>
                            <a:schemeClr val="tx1"/>
                          </a:solidFill>
                        </a:rPr>
                        <a:t>ХОЗЯЙСТВО</a:t>
                      </a:r>
                    </a:p>
                    <a:p>
                      <a:pPr algn="ctr"/>
                      <a:endParaRPr lang="ru-RU" b="1" dirty="0" smtClean="0">
                        <a:solidFill>
                          <a:schemeClr val="tx1"/>
                        </a:solidFill>
                      </a:endParaRPr>
                    </a:p>
                    <a:p>
                      <a:pPr algn="ctr"/>
                      <a:r>
                        <a:rPr lang="ru-RU" b="1" dirty="0" smtClean="0">
                          <a:solidFill>
                            <a:schemeClr val="tx1"/>
                          </a:solidFill>
                        </a:rPr>
                        <a:t>1312,3 </a:t>
                      </a:r>
                      <a:r>
                        <a:rPr lang="ru-RU" b="1" dirty="0" smtClean="0">
                          <a:solidFill>
                            <a:schemeClr val="tx1"/>
                          </a:solidFill>
                        </a:rPr>
                        <a:t>ТЫС. РУБЛЕЙ</a:t>
                      </a:r>
                      <a:endParaRPr lang="ru-RU" b="1" dirty="0">
                        <a:solidFill>
                          <a:schemeClr val="tx1"/>
                        </a:solidFill>
                      </a:endParaRPr>
                    </a:p>
                  </a:txBody>
                  <a:tcPr>
                    <a:blipFill>
                      <a:blip r:embed="rId6"/>
                      <a:tile tx="0" ty="0" sx="100000" sy="100000" flip="none" algn="tl"/>
                    </a:blipFill>
                  </a:tcPr>
                </a:tc>
                <a:tc>
                  <a:txBody>
                    <a:bodyPr/>
                    <a:lstStyle/>
                    <a:p>
                      <a:pPr algn="ctr"/>
                      <a:r>
                        <a:rPr lang="ru-RU" b="1" dirty="0" smtClean="0"/>
                        <a:t>07</a:t>
                      </a:r>
                    </a:p>
                    <a:p>
                      <a:pPr algn="ctr"/>
                      <a:r>
                        <a:rPr lang="ru-RU" b="1" dirty="0" smtClean="0"/>
                        <a:t>ОБРАЗОВАНИЕ</a:t>
                      </a:r>
                    </a:p>
                    <a:p>
                      <a:pPr algn="ctr"/>
                      <a:endParaRPr lang="ru-RU" b="1" dirty="0" smtClean="0"/>
                    </a:p>
                    <a:p>
                      <a:pPr algn="ctr"/>
                      <a:endParaRPr lang="ru-RU" b="1" dirty="0" smtClean="0"/>
                    </a:p>
                    <a:p>
                      <a:pPr algn="ctr"/>
                      <a:r>
                        <a:rPr lang="ru-RU" b="1" dirty="0" smtClean="0"/>
                        <a:t>11,9 ТЫС.</a:t>
                      </a:r>
                    </a:p>
                    <a:p>
                      <a:pPr algn="ctr"/>
                      <a:r>
                        <a:rPr lang="ru-RU" b="1" dirty="0" smtClean="0"/>
                        <a:t>РУБЛЕЙ</a:t>
                      </a:r>
                      <a:endParaRPr lang="ru-RU" b="1" dirty="0"/>
                    </a:p>
                  </a:txBody>
                  <a:tcPr>
                    <a:blipFill>
                      <a:blip r:embed="rId7"/>
                      <a:tile tx="0" ty="0" sx="100000" sy="100000" flip="none" algn="tl"/>
                    </a:blipFill>
                  </a:tcPr>
                </a:tc>
                <a:tc>
                  <a:txBody>
                    <a:bodyPr/>
                    <a:lstStyle/>
                    <a:p>
                      <a:pPr algn="ctr"/>
                      <a:r>
                        <a:rPr lang="ru-RU" b="1" dirty="0" smtClean="0">
                          <a:solidFill>
                            <a:schemeClr val="tx1"/>
                          </a:solidFill>
                        </a:rPr>
                        <a:t>08</a:t>
                      </a:r>
                    </a:p>
                    <a:p>
                      <a:pPr algn="ctr"/>
                      <a:r>
                        <a:rPr lang="ru-RU" b="1" dirty="0" smtClean="0">
                          <a:solidFill>
                            <a:schemeClr val="tx1"/>
                          </a:solidFill>
                        </a:rPr>
                        <a:t>КУЛЬТУРА,</a:t>
                      </a:r>
                    </a:p>
                    <a:p>
                      <a:pPr algn="ctr"/>
                      <a:r>
                        <a:rPr lang="ru-RU" b="1" baseline="0" dirty="0" smtClean="0">
                          <a:solidFill>
                            <a:schemeClr val="tx1"/>
                          </a:solidFill>
                        </a:rPr>
                        <a:t> КИНЕМАТОГРАФИЯ</a:t>
                      </a:r>
                    </a:p>
                    <a:p>
                      <a:pPr algn="ctr"/>
                      <a:endParaRPr lang="ru-RU" b="1" baseline="0" dirty="0" smtClean="0">
                        <a:solidFill>
                          <a:schemeClr val="tx1"/>
                        </a:solidFill>
                      </a:endParaRPr>
                    </a:p>
                    <a:p>
                      <a:pPr algn="ctr"/>
                      <a:r>
                        <a:rPr lang="ru-RU" b="1" baseline="0" dirty="0" smtClean="0">
                          <a:solidFill>
                            <a:schemeClr val="tx1"/>
                          </a:solidFill>
                        </a:rPr>
                        <a:t>4349,4 </a:t>
                      </a:r>
                      <a:r>
                        <a:rPr lang="ru-RU" b="1" baseline="0" dirty="0" smtClean="0">
                          <a:solidFill>
                            <a:schemeClr val="tx1"/>
                          </a:solidFill>
                        </a:rPr>
                        <a:t>ТЫС.</a:t>
                      </a:r>
                    </a:p>
                    <a:p>
                      <a:pPr algn="ctr"/>
                      <a:r>
                        <a:rPr lang="ru-RU" b="1" baseline="0" dirty="0" smtClean="0">
                          <a:solidFill>
                            <a:schemeClr val="tx1"/>
                          </a:solidFill>
                        </a:rPr>
                        <a:t>РУБЛЕЙ</a:t>
                      </a:r>
                      <a:endParaRPr lang="ru-RU" b="1" dirty="0">
                        <a:solidFill>
                          <a:schemeClr val="tx1"/>
                        </a:solidFill>
                      </a:endParaRPr>
                    </a:p>
                  </a:txBody>
                  <a:tcPr>
                    <a:blipFill>
                      <a:blip r:embed="rId8"/>
                      <a:tile tx="0" ty="0" sx="100000" sy="100000" flip="none" algn="tl"/>
                    </a:blipFill>
                  </a:tcPr>
                </a:tc>
                <a:tc>
                  <a:txBody>
                    <a:bodyPr/>
                    <a:lstStyle/>
                    <a:p>
                      <a:pPr algn="ctr"/>
                      <a:r>
                        <a:rPr lang="ru-RU" sz="1600" b="1" dirty="0" smtClean="0">
                          <a:solidFill>
                            <a:schemeClr val="tx1"/>
                          </a:solidFill>
                        </a:rPr>
                        <a:t>10</a:t>
                      </a:r>
                    </a:p>
                    <a:p>
                      <a:pPr algn="ctr"/>
                      <a:r>
                        <a:rPr lang="ru-RU" sz="1600" b="1" dirty="0" smtClean="0">
                          <a:solidFill>
                            <a:schemeClr val="tx1"/>
                          </a:solidFill>
                        </a:rPr>
                        <a:t>СОЦИАЛЬНАЯ</a:t>
                      </a:r>
                    </a:p>
                    <a:p>
                      <a:pPr algn="ctr"/>
                      <a:r>
                        <a:rPr lang="ru-RU" sz="1600" b="1" dirty="0" smtClean="0">
                          <a:solidFill>
                            <a:schemeClr val="tx1"/>
                          </a:solidFill>
                        </a:rPr>
                        <a:t>ПОЛИТИКА</a:t>
                      </a:r>
                    </a:p>
                    <a:p>
                      <a:pPr algn="ctr"/>
                      <a:endParaRPr lang="ru-RU" sz="1600" b="1" dirty="0" smtClean="0">
                        <a:solidFill>
                          <a:schemeClr val="tx1"/>
                        </a:solidFill>
                      </a:endParaRPr>
                    </a:p>
                    <a:p>
                      <a:pPr algn="ctr"/>
                      <a:endParaRPr lang="ru-RU" sz="1600" b="1" dirty="0" smtClean="0">
                        <a:solidFill>
                          <a:schemeClr val="tx1"/>
                        </a:solidFill>
                      </a:endParaRPr>
                    </a:p>
                    <a:p>
                      <a:pPr algn="ctr"/>
                      <a:r>
                        <a:rPr lang="ru-RU" sz="1600" b="1" dirty="0" smtClean="0">
                          <a:solidFill>
                            <a:schemeClr val="tx1"/>
                          </a:solidFill>
                        </a:rPr>
                        <a:t>57,7 ТЫС. РУБЛЕЙ</a:t>
                      </a:r>
                    </a:p>
                    <a:p>
                      <a:endParaRPr lang="ru-RU" dirty="0"/>
                    </a:p>
                  </a:txBody>
                  <a:tcPr>
                    <a:blipFill>
                      <a:blip r:embed="rId9"/>
                      <a:tile tx="0" ty="0" sx="100000" sy="100000" flip="none" algn="tl"/>
                    </a:blipFill>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11156"/>
          </a:xfrm>
        </p:spPr>
        <p:txBody>
          <a:bodyPr>
            <a:normAutofit/>
          </a:bodyPr>
          <a:lstStyle/>
          <a:p>
            <a:r>
              <a:rPr lang="ru-RU" sz="2000" dirty="0" smtClean="0">
                <a:solidFill>
                  <a:schemeClr val="tx2"/>
                </a:solidFill>
              </a:rPr>
              <a:t>МУНИЦИПАЛЬНОЕ ОБРАЗОВАНИЕ «РОГОВСКОЕ СЕЛЬСКОЕ ПОСЕЛЕНИЕ»</a:t>
            </a:r>
            <a:endParaRPr lang="ru-RU" sz="2000" dirty="0"/>
          </a:p>
        </p:txBody>
      </p:sp>
      <p:sp>
        <p:nvSpPr>
          <p:cNvPr id="3" name="Содержимое 2"/>
          <p:cNvSpPr>
            <a:spLocks noGrp="1"/>
          </p:cNvSpPr>
          <p:nvPr>
            <p:ph idx="1"/>
          </p:nvPr>
        </p:nvSpPr>
        <p:spPr>
          <a:xfrm>
            <a:off x="214282" y="928670"/>
            <a:ext cx="8715436" cy="5786478"/>
          </a:xfrm>
        </p:spPr>
        <p:txBody>
          <a:bodyPr>
            <a:normAutofit/>
          </a:bodyPr>
          <a:lstStyle/>
          <a:p>
            <a:pPr algn="ctr">
              <a:buNone/>
            </a:pPr>
            <a:r>
              <a:rPr lang="ru-RU" sz="2000" b="1" dirty="0" smtClean="0"/>
              <a:t>СТРУКТУРА РАСХОДОВ БЮДЖЕТА РОГОВСКОГО СЕЛЬСКОГО ПОСЕЛЕНИЯ</a:t>
            </a:r>
          </a:p>
          <a:p>
            <a:pPr algn="ctr">
              <a:buNone/>
            </a:pPr>
            <a:r>
              <a:rPr lang="ru-RU" sz="2000" b="1" dirty="0" smtClean="0"/>
              <a:t> НА 2019 ГОД</a:t>
            </a:r>
          </a:p>
          <a:p>
            <a:pPr algn="ctr">
              <a:buNone/>
            </a:pPr>
            <a:endParaRPr lang="ru-RU" sz="2000" b="1" dirty="0"/>
          </a:p>
        </p:txBody>
      </p:sp>
      <p:graphicFrame>
        <p:nvGraphicFramePr>
          <p:cNvPr id="6" name="Таблица 5"/>
          <p:cNvGraphicFramePr>
            <a:graphicFrameLocks noGrp="1"/>
          </p:cNvGraphicFramePr>
          <p:nvPr/>
        </p:nvGraphicFramePr>
        <p:xfrm>
          <a:off x="0" y="1785926"/>
          <a:ext cx="9144000" cy="5072074"/>
        </p:xfrm>
        <a:graphic>
          <a:graphicData uri="http://schemas.openxmlformats.org/drawingml/2006/table">
            <a:tbl>
              <a:tblPr firstRow="1" bandRow="1">
                <a:tableStyleId>{5C22544A-7EE6-4342-B048-85BDC9FD1C3A}</a:tableStyleId>
              </a:tblPr>
              <a:tblGrid>
                <a:gridCol w="3386665"/>
                <a:gridCol w="2009794"/>
                <a:gridCol w="2248525"/>
                <a:gridCol w="1499016"/>
              </a:tblGrid>
              <a:tr h="2536037">
                <a:tc>
                  <a:txBody>
                    <a:bodyPr/>
                    <a:lstStyle/>
                    <a:p>
                      <a:pPr algn="ctr"/>
                      <a:r>
                        <a:rPr lang="ru-RU" sz="1600" dirty="0" smtClean="0">
                          <a:solidFill>
                            <a:schemeClr val="tx1"/>
                          </a:solidFill>
                        </a:rPr>
                        <a:t>01</a:t>
                      </a:r>
                    </a:p>
                    <a:p>
                      <a:pPr algn="ctr"/>
                      <a:endParaRPr lang="ru-RU" sz="1600" dirty="0" smtClean="0">
                        <a:solidFill>
                          <a:schemeClr val="tx1"/>
                        </a:solidFill>
                      </a:endParaRPr>
                    </a:p>
                    <a:p>
                      <a:pPr algn="ctr"/>
                      <a:r>
                        <a:rPr lang="ru-RU" sz="1800" dirty="0" smtClean="0">
                          <a:solidFill>
                            <a:schemeClr val="tx1"/>
                          </a:solidFill>
                        </a:rPr>
                        <a:t>ОБЩЕГОСУДАРСТВЕННЫЕ</a:t>
                      </a:r>
                      <a:r>
                        <a:rPr lang="ru-RU" sz="1800" baseline="0" dirty="0" smtClean="0">
                          <a:solidFill>
                            <a:schemeClr val="tx1"/>
                          </a:solidFill>
                        </a:rPr>
                        <a:t> ВОПРОСЫ</a:t>
                      </a:r>
                    </a:p>
                    <a:p>
                      <a:pPr algn="ctr"/>
                      <a:r>
                        <a:rPr lang="ru-RU" baseline="0" dirty="0" smtClean="0">
                          <a:solidFill>
                            <a:schemeClr val="tx1"/>
                          </a:solidFill>
                        </a:rPr>
                        <a:t> </a:t>
                      </a:r>
                    </a:p>
                    <a:p>
                      <a:pPr algn="ctr"/>
                      <a:r>
                        <a:rPr lang="ru-RU" baseline="0" dirty="0" smtClean="0">
                          <a:solidFill>
                            <a:schemeClr val="tx1"/>
                          </a:solidFill>
                        </a:rPr>
                        <a:t>4700,5 </a:t>
                      </a:r>
                      <a:r>
                        <a:rPr lang="ru-RU" baseline="0" dirty="0" smtClean="0">
                          <a:solidFill>
                            <a:schemeClr val="tx1"/>
                          </a:solidFill>
                        </a:rPr>
                        <a:t>ТЫС. РУБЛЕЙ</a:t>
                      </a:r>
                    </a:p>
                    <a:p>
                      <a:endParaRPr lang="ru-RU" dirty="0"/>
                    </a:p>
                  </a:txBody>
                  <a:tcPr>
                    <a:blipFill>
                      <a:blip r:embed="rId3"/>
                      <a:tile tx="0" ty="0" sx="100000" sy="100000" flip="none" algn="tl"/>
                    </a:blipFill>
                  </a:tcPr>
                </a:tc>
                <a:tc>
                  <a:txBody>
                    <a:bodyPr/>
                    <a:lstStyle/>
                    <a:p>
                      <a:pPr algn="ctr"/>
                      <a:r>
                        <a:rPr lang="ru-RU" b="1" dirty="0" smtClean="0">
                          <a:solidFill>
                            <a:schemeClr val="tx1"/>
                          </a:solidFill>
                        </a:rPr>
                        <a:t>02</a:t>
                      </a:r>
                    </a:p>
                    <a:p>
                      <a:pPr algn="ctr"/>
                      <a:r>
                        <a:rPr lang="ru-RU" b="1" dirty="0" smtClean="0">
                          <a:solidFill>
                            <a:schemeClr val="tx1"/>
                          </a:solidFill>
                        </a:rPr>
                        <a:t>НАЦИОНАЛЬНАЯ ОБОРОНА</a:t>
                      </a:r>
                    </a:p>
                    <a:p>
                      <a:pPr algn="ctr"/>
                      <a:endParaRPr lang="ru-RU" b="1" dirty="0" smtClean="0">
                        <a:solidFill>
                          <a:schemeClr val="tx1"/>
                        </a:solidFill>
                      </a:endParaRPr>
                    </a:p>
                    <a:p>
                      <a:pPr algn="ctr"/>
                      <a:r>
                        <a:rPr lang="ru-RU" b="1" dirty="0" smtClean="0">
                          <a:solidFill>
                            <a:schemeClr val="tx1"/>
                          </a:solidFill>
                        </a:rPr>
                        <a:t>76,6</a:t>
                      </a:r>
                      <a:r>
                        <a:rPr lang="ru-RU" b="1" baseline="0" dirty="0" smtClean="0">
                          <a:solidFill>
                            <a:schemeClr val="tx1"/>
                          </a:solidFill>
                        </a:rPr>
                        <a:t> </a:t>
                      </a:r>
                      <a:r>
                        <a:rPr lang="ru-RU" b="1" baseline="0" dirty="0" smtClean="0">
                          <a:solidFill>
                            <a:schemeClr val="tx1"/>
                          </a:solidFill>
                        </a:rPr>
                        <a:t>ТЫС. РУБЛЕЙ</a:t>
                      </a:r>
                      <a:endParaRPr lang="ru-RU" b="1" dirty="0" smtClean="0">
                        <a:solidFill>
                          <a:schemeClr val="tx1"/>
                        </a:solidFill>
                      </a:endParaRPr>
                    </a:p>
                  </a:txBody>
                  <a:tcPr>
                    <a:blipFill>
                      <a:blip r:embed="rId4"/>
                      <a:tile tx="0" ty="0" sx="100000" sy="100000" flip="none" algn="tl"/>
                    </a:blipFill>
                  </a:tcPr>
                </a:tc>
                <a:tc gridSpan="2">
                  <a:txBody>
                    <a:bodyPr/>
                    <a:lstStyle/>
                    <a:p>
                      <a:pPr algn="ctr"/>
                      <a:r>
                        <a:rPr lang="ru-RU" b="1" dirty="0" smtClean="0">
                          <a:solidFill>
                            <a:schemeClr val="tx1"/>
                          </a:solidFill>
                        </a:rPr>
                        <a:t>03</a:t>
                      </a:r>
                    </a:p>
                    <a:p>
                      <a:pPr algn="ctr"/>
                      <a:r>
                        <a:rPr lang="ru-RU" b="1" dirty="0" smtClean="0">
                          <a:solidFill>
                            <a:schemeClr val="tx1"/>
                          </a:solidFill>
                        </a:rPr>
                        <a:t>НАЦИОНАЛЬНАЯ БЕЗОПАСНОСТЬ И ПРАВООХРАНИТЕЛЬНАЯ ДЕЯТЕЛЬНОСТЬ</a:t>
                      </a:r>
                      <a:r>
                        <a:rPr lang="ru-RU" b="1" baseline="0" dirty="0" smtClean="0">
                          <a:solidFill>
                            <a:schemeClr val="tx1"/>
                          </a:solidFill>
                        </a:rPr>
                        <a:t> </a:t>
                      </a:r>
                    </a:p>
                    <a:p>
                      <a:pPr algn="ctr"/>
                      <a:endParaRPr lang="ru-RU" b="1" baseline="0" dirty="0" smtClean="0">
                        <a:solidFill>
                          <a:schemeClr val="tx1"/>
                        </a:solidFill>
                      </a:endParaRPr>
                    </a:p>
                    <a:p>
                      <a:pPr algn="ctr"/>
                      <a:r>
                        <a:rPr lang="ru-RU" b="1" baseline="0" dirty="0" smtClean="0">
                          <a:solidFill>
                            <a:schemeClr val="tx1"/>
                          </a:solidFill>
                        </a:rPr>
                        <a:t>12,3 ТЫС. РУБЛЕЙ</a:t>
                      </a:r>
                    </a:p>
                    <a:p>
                      <a:endParaRPr lang="ru-RU" dirty="0"/>
                    </a:p>
                  </a:txBody>
                  <a:tcPr>
                    <a:blipFill>
                      <a:blip r:embed="rId5"/>
                      <a:tile tx="0" ty="0" sx="100000" sy="100000" flip="none" algn="tl"/>
                    </a:blipFill>
                  </a:tcPr>
                </a:tc>
                <a:tc hMerge="1">
                  <a:txBody>
                    <a:bodyPr/>
                    <a:lstStyle/>
                    <a:p>
                      <a:endParaRPr lang="ru-RU" dirty="0"/>
                    </a:p>
                  </a:txBody>
                  <a:tcPr/>
                </a:tc>
              </a:tr>
              <a:tr h="2536037">
                <a:tc>
                  <a:txBody>
                    <a:bodyPr/>
                    <a:lstStyle/>
                    <a:p>
                      <a:pPr algn="ctr"/>
                      <a:r>
                        <a:rPr lang="ru-RU" b="1" dirty="0" smtClean="0">
                          <a:solidFill>
                            <a:schemeClr val="tx1"/>
                          </a:solidFill>
                        </a:rPr>
                        <a:t>05</a:t>
                      </a:r>
                    </a:p>
                    <a:p>
                      <a:pPr algn="ctr"/>
                      <a:r>
                        <a:rPr lang="ru-RU" b="1" dirty="0" smtClean="0">
                          <a:solidFill>
                            <a:schemeClr val="tx1"/>
                          </a:solidFill>
                        </a:rPr>
                        <a:t>ЖИЛИЩНО- КОММУНАЛЬНОЕ</a:t>
                      </a:r>
                    </a:p>
                    <a:p>
                      <a:pPr algn="ctr"/>
                      <a:r>
                        <a:rPr lang="ru-RU" b="1" dirty="0" smtClean="0">
                          <a:solidFill>
                            <a:schemeClr val="tx1"/>
                          </a:solidFill>
                        </a:rPr>
                        <a:t>ХОЗЯЙСТВО</a:t>
                      </a:r>
                    </a:p>
                    <a:p>
                      <a:pPr algn="ctr"/>
                      <a:endParaRPr lang="ru-RU" b="1" dirty="0" smtClean="0">
                        <a:solidFill>
                          <a:schemeClr val="tx1"/>
                        </a:solidFill>
                      </a:endParaRPr>
                    </a:p>
                    <a:p>
                      <a:pPr algn="ctr"/>
                      <a:r>
                        <a:rPr lang="ru-RU" b="1" dirty="0" smtClean="0">
                          <a:solidFill>
                            <a:schemeClr val="tx1"/>
                          </a:solidFill>
                        </a:rPr>
                        <a:t>862,2 </a:t>
                      </a:r>
                      <a:r>
                        <a:rPr lang="ru-RU" b="1" dirty="0" smtClean="0">
                          <a:solidFill>
                            <a:schemeClr val="tx1"/>
                          </a:solidFill>
                        </a:rPr>
                        <a:t>ТЫС. РУБЛЕЙ</a:t>
                      </a:r>
                      <a:endParaRPr lang="ru-RU" b="1" dirty="0">
                        <a:solidFill>
                          <a:schemeClr val="tx1"/>
                        </a:solidFill>
                      </a:endParaRPr>
                    </a:p>
                  </a:txBody>
                  <a:tcPr>
                    <a:blipFill>
                      <a:blip r:embed="rId5"/>
                      <a:tile tx="0" ty="0" sx="100000" sy="100000" flip="none" algn="tl"/>
                    </a:blipFill>
                  </a:tcPr>
                </a:tc>
                <a:tc>
                  <a:txBody>
                    <a:bodyPr/>
                    <a:lstStyle/>
                    <a:p>
                      <a:pPr algn="ctr"/>
                      <a:r>
                        <a:rPr lang="ru-RU" b="1" dirty="0" smtClean="0"/>
                        <a:t>07</a:t>
                      </a:r>
                    </a:p>
                    <a:p>
                      <a:pPr algn="ctr"/>
                      <a:r>
                        <a:rPr lang="ru-RU" b="1" dirty="0" smtClean="0"/>
                        <a:t>ОБРАЗОВАНИЕ</a:t>
                      </a:r>
                    </a:p>
                    <a:p>
                      <a:pPr algn="ctr"/>
                      <a:endParaRPr lang="ru-RU" b="1" dirty="0" smtClean="0"/>
                    </a:p>
                    <a:p>
                      <a:pPr algn="ctr"/>
                      <a:endParaRPr lang="ru-RU" b="1" dirty="0" smtClean="0"/>
                    </a:p>
                    <a:p>
                      <a:pPr algn="ctr"/>
                      <a:r>
                        <a:rPr lang="ru-RU" b="1" dirty="0" smtClean="0"/>
                        <a:t>4,0 ТЫС.</a:t>
                      </a:r>
                    </a:p>
                    <a:p>
                      <a:pPr algn="ctr"/>
                      <a:r>
                        <a:rPr lang="ru-RU" b="1" dirty="0" smtClean="0"/>
                        <a:t>РУБЛЕЙ</a:t>
                      </a:r>
                      <a:endParaRPr lang="ru-RU" b="1" dirty="0"/>
                    </a:p>
                  </a:txBody>
                  <a:tcPr>
                    <a:blipFill>
                      <a:blip r:embed="rId6"/>
                      <a:tile tx="0" ty="0" sx="100000" sy="100000" flip="none" algn="tl"/>
                    </a:blipFill>
                  </a:tcPr>
                </a:tc>
                <a:tc>
                  <a:txBody>
                    <a:bodyPr/>
                    <a:lstStyle/>
                    <a:p>
                      <a:pPr algn="ctr"/>
                      <a:r>
                        <a:rPr lang="ru-RU" b="1" dirty="0" smtClean="0">
                          <a:solidFill>
                            <a:schemeClr val="tx1"/>
                          </a:solidFill>
                        </a:rPr>
                        <a:t>08</a:t>
                      </a:r>
                    </a:p>
                    <a:p>
                      <a:pPr algn="ctr"/>
                      <a:r>
                        <a:rPr lang="ru-RU" b="1" dirty="0" smtClean="0">
                          <a:solidFill>
                            <a:schemeClr val="tx1"/>
                          </a:solidFill>
                        </a:rPr>
                        <a:t>КУЛЬТУРА,</a:t>
                      </a:r>
                    </a:p>
                    <a:p>
                      <a:pPr algn="ctr"/>
                      <a:r>
                        <a:rPr lang="ru-RU" b="1" baseline="0" dirty="0" smtClean="0">
                          <a:solidFill>
                            <a:schemeClr val="tx1"/>
                          </a:solidFill>
                        </a:rPr>
                        <a:t> КИНЕМАТОГРАФИЯ</a:t>
                      </a:r>
                    </a:p>
                    <a:p>
                      <a:pPr algn="ctr"/>
                      <a:endParaRPr lang="ru-RU" b="1" baseline="0" dirty="0" smtClean="0">
                        <a:solidFill>
                          <a:schemeClr val="tx1"/>
                        </a:solidFill>
                      </a:endParaRPr>
                    </a:p>
                    <a:p>
                      <a:pPr algn="ctr"/>
                      <a:r>
                        <a:rPr lang="ru-RU" b="1" baseline="0" dirty="0" smtClean="0">
                          <a:solidFill>
                            <a:schemeClr val="tx1"/>
                          </a:solidFill>
                        </a:rPr>
                        <a:t>4290,8 </a:t>
                      </a:r>
                      <a:r>
                        <a:rPr lang="ru-RU" b="1" baseline="0" dirty="0" smtClean="0">
                          <a:solidFill>
                            <a:schemeClr val="tx1"/>
                          </a:solidFill>
                        </a:rPr>
                        <a:t>ТЫС.</a:t>
                      </a:r>
                    </a:p>
                    <a:p>
                      <a:pPr algn="ctr"/>
                      <a:r>
                        <a:rPr lang="ru-RU" b="1" baseline="0" dirty="0" smtClean="0">
                          <a:solidFill>
                            <a:schemeClr val="tx1"/>
                          </a:solidFill>
                        </a:rPr>
                        <a:t>РУБЛЕЙ</a:t>
                      </a:r>
                      <a:endParaRPr lang="ru-RU" b="1" dirty="0">
                        <a:solidFill>
                          <a:schemeClr val="tx1"/>
                        </a:solidFill>
                      </a:endParaRPr>
                    </a:p>
                  </a:txBody>
                  <a:tcPr>
                    <a:blipFill>
                      <a:blip r:embed="rId4"/>
                      <a:tile tx="0" ty="0" sx="100000" sy="100000" flip="none" algn="tl"/>
                    </a:blipFill>
                  </a:tcPr>
                </a:tc>
                <a:tc>
                  <a:txBody>
                    <a:bodyPr/>
                    <a:lstStyle/>
                    <a:p>
                      <a:pPr algn="ctr"/>
                      <a:r>
                        <a:rPr lang="ru-RU" sz="1600" b="1" dirty="0" smtClean="0">
                          <a:solidFill>
                            <a:schemeClr val="tx1"/>
                          </a:solidFill>
                        </a:rPr>
                        <a:t>10</a:t>
                      </a:r>
                    </a:p>
                    <a:p>
                      <a:pPr algn="ctr"/>
                      <a:r>
                        <a:rPr lang="ru-RU" sz="1600" b="1" dirty="0" smtClean="0">
                          <a:solidFill>
                            <a:schemeClr val="tx1"/>
                          </a:solidFill>
                        </a:rPr>
                        <a:t>СОЦИАЛЬНАЯ</a:t>
                      </a:r>
                    </a:p>
                    <a:p>
                      <a:pPr algn="ctr"/>
                      <a:r>
                        <a:rPr lang="ru-RU" sz="1600" b="1" dirty="0" smtClean="0">
                          <a:solidFill>
                            <a:schemeClr val="tx1"/>
                          </a:solidFill>
                        </a:rPr>
                        <a:t>ПОЛИТИКА</a:t>
                      </a:r>
                    </a:p>
                    <a:p>
                      <a:pPr algn="ctr"/>
                      <a:endParaRPr lang="ru-RU" sz="1600" b="1" dirty="0" smtClean="0">
                        <a:solidFill>
                          <a:schemeClr val="tx1"/>
                        </a:solidFill>
                      </a:endParaRPr>
                    </a:p>
                    <a:p>
                      <a:pPr algn="ctr"/>
                      <a:endParaRPr lang="ru-RU" sz="1600" b="1" dirty="0" smtClean="0">
                        <a:solidFill>
                          <a:schemeClr val="tx1"/>
                        </a:solidFill>
                      </a:endParaRPr>
                    </a:p>
                    <a:p>
                      <a:pPr algn="ctr"/>
                      <a:r>
                        <a:rPr lang="ru-RU" sz="1600" b="1" dirty="0" smtClean="0">
                          <a:solidFill>
                            <a:schemeClr val="tx1"/>
                          </a:solidFill>
                        </a:rPr>
                        <a:t>60,0 ТЫС.</a:t>
                      </a:r>
                    </a:p>
                    <a:p>
                      <a:pPr algn="ctr"/>
                      <a:r>
                        <a:rPr lang="ru-RU" sz="1600" b="1" dirty="0" smtClean="0">
                          <a:solidFill>
                            <a:schemeClr val="tx1"/>
                          </a:solidFill>
                        </a:rPr>
                        <a:t>РУБЛЕЙ</a:t>
                      </a:r>
                    </a:p>
                    <a:p>
                      <a:endParaRPr lang="ru-RU" dirty="0"/>
                    </a:p>
                  </a:txBody>
                  <a:tcPr>
                    <a:blipFill>
                      <a:blip r:embed="rId3"/>
                      <a:tile tx="0" ty="0" sx="100000" sy="100000" flip="none" algn="tl"/>
                    </a:blipFill>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11156"/>
          </a:xfrm>
        </p:spPr>
        <p:txBody>
          <a:bodyPr>
            <a:normAutofit/>
          </a:bodyPr>
          <a:lstStyle/>
          <a:p>
            <a:r>
              <a:rPr lang="ru-RU" sz="2000" dirty="0" smtClean="0">
                <a:solidFill>
                  <a:schemeClr val="tx2"/>
                </a:solidFill>
              </a:rPr>
              <a:t>МУНИЦИПАЛЬНОЕ ОБРАЗОВАНИЕ «РОГОВСКОЕ СЕЛЬСКОЕ ПОСЕЛЕНИЕ»</a:t>
            </a:r>
            <a:endParaRPr lang="ru-RU" sz="2000" dirty="0"/>
          </a:p>
        </p:txBody>
      </p:sp>
      <p:sp>
        <p:nvSpPr>
          <p:cNvPr id="3" name="Содержимое 2"/>
          <p:cNvSpPr>
            <a:spLocks noGrp="1"/>
          </p:cNvSpPr>
          <p:nvPr>
            <p:ph idx="1"/>
          </p:nvPr>
        </p:nvSpPr>
        <p:spPr>
          <a:xfrm>
            <a:off x="214282" y="928670"/>
            <a:ext cx="8715436" cy="5786478"/>
          </a:xfrm>
        </p:spPr>
        <p:txBody>
          <a:bodyPr>
            <a:normAutofit/>
          </a:bodyPr>
          <a:lstStyle/>
          <a:p>
            <a:pPr algn="ctr">
              <a:buNone/>
            </a:pPr>
            <a:r>
              <a:rPr lang="ru-RU" sz="2000" b="1" dirty="0" smtClean="0"/>
              <a:t>СТРУКТУРА РАСХОДОВ БЮДЖЕТА РОГОВСКОГО СЕЛЬСКОГО ПОСЕЛЕНИЯ</a:t>
            </a:r>
          </a:p>
          <a:p>
            <a:pPr algn="ctr">
              <a:buNone/>
            </a:pPr>
            <a:r>
              <a:rPr lang="ru-RU" sz="2000" b="1" dirty="0" smtClean="0"/>
              <a:t> НА 2020 ГОД</a:t>
            </a:r>
          </a:p>
          <a:p>
            <a:pPr algn="ctr">
              <a:buNone/>
            </a:pPr>
            <a:endParaRPr lang="ru-RU" sz="2000" b="1" dirty="0"/>
          </a:p>
        </p:txBody>
      </p:sp>
      <p:graphicFrame>
        <p:nvGraphicFramePr>
          <p:cNvPr id="6" name="Таблица 5"/>
          <p:cNvGraphicFramePr>
            <a:graphicFrameLocks noGrp="1"/>
          </p:cNvGraphicFramePr>
          <p:nvPr/>
        </p:nvGraphicFramePr>
        <p:xfrm>
          <a:off x="0" y="1785926"/>
          <a:ext cx="9144000" cy="5072074"/>
        </p:xfrm>
        <a:graphic>
          <a:graphicData uri="http://schemas.openxmlformats.org/drawingml/2006/table">
            <a:tbl>
              <a:tblPr firstRow="1" bandRow="1">
                <a:tableStyleId>{5C22544A-7EE6-4342-B048-85BDC9FD1C3A}</a:tableStyleId>
              </a:tblPr>
              <a:tblGrid>
                <a:gridCol w="3386665"/>
                <a:gridCol w="2009794"/>
                <a:gridCol w="2248525"/>
                <a:gridCol w="1499016"/>
              </a:tblGrid>
              <a:tr h="2536037">
                <a:tc>
                  <a:txBody>
                    <a:bodyPr/>
                    <a:lstStyle/>
                    <a:p>
                      <a:pPr algn="ctr"/>
                      <a:r>
                        <a:rPr lang="ru-RU" sz="1600" dirty="0" smtClean="0">
                          <a:solidFill>
                            <a:schemeClr val="tx1"/>
                          </a:solidFill>
                        </a:rPr>
                        <a:t>01</a:t>
                      </a:r>
                    </a:p>
                    <a:p>
                      <a:pPr algn="ctr"/>
                      <a:endParaRPr lang="ru-RU" sz="1600" dirty="0" smtClean="0">
                        <a:solidFill>
                          <a:schemeClr val="tx1"/>
                        </a:solidFill>
                      </a:endParaRPr>
                    </a:p>
                    <a:p>
                      <a:pPr algn="ctr"/>
                      <a:r>
                        <a:rPr lang="ru-RU" sz="1800" dirty="0" smtClean="0">
                          <a:solidFill>
                            <a:schemeClr val="tx1"/>
                          </a:solidFill>
                        </a:rPr>
                        <a:t>ОБЩЕГОСУДАРСТВЕННЫЕ</a:t>
                      </a:r>
                      <a:r>
                        <a:rPr lang="ru-RU" sz="1800" baseline="0" dirty="0" smtClean="0">
                          <a:solidFill>
                            <a:schemeClr val="tx1"/>
                          </a:solidFill>
                        </a:rPr>
                        <a:t> ВОПРОСЫ</a:t>
                      </a:r>
                    </a:p>
                    <a:p>
                      <a:pPr algn="ctr"/>
                      <a:r>
                        <a:rPr lang="ru-RU" baseline="0" dirty="0" smtClean="0">
                          <a:solidFill>
                            <a:schemeClr val="tx1"/>
                          </a:solidFill>
                        </a:rPr>
                        <a:t> </a:t>
                      </a:r>
                    </a:p>
                    <a:p>
                      <a:pPr algn="ctr"/>
                      <a:r>
                        <a:rPr lang="ru-RU" baseline="0" dirty="0" smtClean="0">
                          <a:solidFill>
                            <a:schemeClr val="tx1"/>
                          </a:solidFill>
                        </a:rPr>
                        <a:t>4700,5 ТЫС</a:t>
                      </a:r>
                      <a:r>
                        <a:rPr lang="ru-RU" baseline="0" dirty="0" smtClean="0">
                          <a:solidFill>
                            <a:schemeClr val="tx1"/>
                          </a:solidFill>
                        </a:rPr>
                        <a:t>. РУБЛЕЙ</a:t>
                      </a:r>
                    </a:p>
                    <a:p>
                      <a:endParaRPr lang="ru-RU" dirty="0"/>
                    </a:p>
                  </a:txBody>
                  <a:tcPr>
                    <a:blipFill>
                      <a:blip r:embed="rId3"/>
                      <a:tile tx="0" ty="0" sx="100000" sy="100000" flip="none" algn="tl"/>
                    </a:blipFill>
                  </a:tcPr>
                </a:tc>
                <a:tc>
                  <a:txBody>
                    <a:bodyPr/>
                    <a:lstStyle/>
                    <a:p>
                      <a:pPr algn="ctr"/>
                      <a:r>
                        <a:rPr lang="ru-RU" b="1" dirty="0" smtClean="0">
                          <a:solidFill>
                            <a:schemeClr val="tx1"/>
                          </a:solidFill>
                        </a:rPr>
                        <a:t>02</a:t>
                      </a:r>
                    </a:p>
                    <a:p>
                      <a:pPr algn="ctr"/>
                      <a:r>
                        <a:rPr lang="ru-RU" b="1" dirty="0" smtClean="0">
                          <a:solidFill>
                            <a:schemeClr val="tx1"/>
                          </a:solidFill>
                        </a:rPr>
                        <a:t>НАЦИОНАЛЬНАЯ ОБОРОНА</a:t>
                      </a:r>
                    </a:p>
                    <a:p>
                      <a:pPr algn="ctr"/>
                      <a:r>
                        <a:rPr lang="ru-RU" b="1" dirty="0" smtClean="0">
                          <a:solidFill>
                            <a:schemeClr val="tx1"/>
                          </a:solidFill>
                        </a:rPr>
                        <a:t>79,4 </a:t>
                      </a:r>
                      <a:r>
                        <a:rPr lang="ru-RU" b="1" baseline="0" dirty="0" smtClean="0">
                          <a:solidFill>
                            <a:schemeClr val="tx1"/>
                          </a:solidFill>
                        </a:rPr>
                        <a:t>ТЫС. РУБЛЕЙ</a:t>
                      </a:r>
                      <a:endParaRPr lang="ru-RU" b="1" dirty="0" smtClean="0">
                        <a:solidFill>
                          <a:schemeClr val="tx1"/>
                        </a:solidFill>
                      </a:endParaRPr>
                    </a:p>
                  </a:txBody>
                  <a:tcPr>
                    <a:blipFill>
                      <a:blip r:embed="rId4"/>
                      <a:tile tx="0" ty="0" sx="100000" sy="100000" flip="none" algn="tl"/>
                    </a:blipFill>
                  </a:tcPr>
                </a:tc>
                <a:tc gridSpan="2">
                  <a:txBody>
                    <a:bodyPr/>
                    <a:lstStyle/>
                    <a:p>
                      <a:pPr algn="ctr"/>
                      <a:r>
                        <a:rPr lang="ru-RU" b="1" dirty="0" smtClean="0">
                          <a:solidFill>
                            <a:schemeClr val="tx1"/>
                          </a:solidFill>
                        </a:rPr>
                        <a:t>03</a:t>
                      </a:r>
                    </a:p>
                    <a:p>
                      <a:pPr algn="ctr"/>
                      <a:r>
                        <a:rPr lang="ru-RU" b="1" dirty="0" smtClean="0">
                          <a:solidFill>
                            <a:schemeClr val="tx1"/>
                          </a:solidFill>
                        </a:rPr>
                        <a:t>НАЦИОНАЛЬНАЯ БЕЗОПАСНОСТЬ И ПРАВООХРАНИТЕЛЬНАЯ ДЕЯТЕЛЬНОСТЬ</a:t>
                      </a:r>
                      <a:r>
                        <a:rPr lang="ru-RU" b="1" baseline="0" dirty="0" smtClean="0">
                          <a:solidFill>
                            <a:schemeClr val="tx1"/>
                          </a:solidFill>
                        </a:rPr>
                        <a:t> </a:t>
                      </a:r>
                    </a:p>
                    <a:p>
                      <a:pPr algn="ctr"/>
                      <a:endParaRPr lang="ru-RU" b="1" baseline="0" dirty="0" smtClean="0">
                        <a:solidFill>
                          <a:schemeClr val="tx1"/>
                        </a:solidFill>
                      </a:endParaRPr>
                    </a:p>
                    <a:p>
                      <a:pPr algn="ctr"/>
                      <a:r>
                        <a:rPr lang="ru-RU" b="1" baseline="0" dirty="0" smtClean="0">
                          <a:solidFill>
                            <a:schemeClr val="tx1"/>
                          </a:solidFill>
                        </a:rPr>
                        <a:t>0,0 ТЫС. РУБЛЕЙ</a:t>
                      </a:r>
                    </a:p>
                    <a:p>
                      <a:endParaRPr lang="ru-RU" dirty="0"/>
                    </a:p>
                  </a:txBody>
                  <a:tcPr>
                    <a:blipFill>
                      <a:blip r:embed="rId5"/>
                      <a:tile tx="0" ty="0" sx="100000" sy="100000" flip="none" algn="tl"/>
                    </a:blipFill>
                  </a:tcPr>
                </a:tc>
                <a:tc hMerge="1">
                  <a:txBody>
                    <a:bodyPr/>
                    <a:lstStyle/>
                    <a:p>
                      <a:endParaRPr lang="ru-RU" dirty="0"/>
                    </a:p>
                  </a:txBody>
                  <a:tcPr/>
                </a:tc>
              </a:tr>
              <a:tr h="2536037">
                <a:tc>
                  <a:txBody>
                    <a:bodyPr/>
                    <a:lstStyle/>
                    <a:p>
                      <a:pPr algn="ctr"/>
                      <a:r>
                        <a:rPr lang="ru-RU" b="1" dirty="0" smtClean="0">
                          <a:solidFill>
                            <a:schemeClr val="tx1"/>
                          </a:solidFill>
                        </a:rPr>
                        <a:t>05</a:t>
                      </a:r>
                    </a:p>
                    <a:p>
                      <a:pPr algn="ctr"/>
                      <a:r>
                        <a:rPr lang="ru-RU" b="1" dirty="0" smtClean="0">
                          <a:solidFill>
                            <a:schemeClr val="tx1"/>
                          </a:solidFill>
                        </a:rPr>
                        <a:t>ЖИЛИЩНО- КОММУНАЛЬНОЕ</a:t>
                      </a:r>
                    </a:p>
                    <a:p>
                      <a:pPr algn="ctr"/>
                      <a:r>
                        <a:rPr lang="ru-RU" b="1" dirty="0" smtClean="0">
                          <a:solidFill>
                            <a:schemeClr val="tx1"/>
                          </a:solidFill>
                        </a:rPr>
                        <a:t>ХОЗЯЙСТВО</a:t>
                      </a:r>
                    </a:p>
                    <a:p>
                      <a:pPr algn="ctr"/>
                      <a:endParaRPr lang="ru-RU" b="1" dirty="0" smtClean="0">
                        <a:solidFill>
                          <a:schemeClr val="tx1"/>
                        </a:solidFill>
                      </a:endParaRPr>
                    </a:p>
                    <a:p>
                      <a:pPr algn="ctr"/>
                      <a:r>
                        <a:rPr lang="ru-RU" b="1" dirty="0" smtClean="0">
                          <a:solidFill>
                            <a:schemeClr val="tx1"/>
                          </a:solidFill>
                        </a:rPr>
                        <a:t>793,5</a:t>
                      </a:r>
                      <a:r>
                        <a:rPr lang="ru-RU" b="1" baseline="0" dirty="0" smtClean="0">
                          <a:solidFill>
                            <a:schemeClr val="tx1"/>
                          </a:solidFill>
                        </a:rPr>
                        <a:t> </a:t>
                      </a:r>
                      <a:r>
                        <a:rPr lang="ru-RU" b="1" dirty="0" smtClean="0">
                          <a:solidFill>
                            <a:schemeClr val="tx1"/>
                          </a:solidFill>
                        </a:rPr>
                        <a:t> </a:t>
                      </a:r>
                      <a:r>
                        <a:rPr lang="ru-RU" b="1" dirty="0" smtClean="0">
                          <a:solidFill>
                            <a:schemeClr val="tx1"/>
                          </a:solidFill>
                        </a:rPr>
                        <a:t>ТЫС. РУБЛЕЙ</a:t>
                      </a:r>
                      <a:endParaRPr lang="ru-RU" b="1" dirty="0">
                        <a:solidFill>
                          <a:schemeClr val="tx1"/>
                        </a:solidFill>
                      </a:endParaRPr>
                    </a:p>
                  </a:txBody>
                  <a:tcPr>
                    <a:blipFill>
                      <a:blip r:embed="rId5"/>
                      <a:tile tx="0" ty="0" sx="100000" sy="100000" flip="none" algn="tl"/>
                    </a:blipFill>
                  </a:tcPr>
                </a:tc>
                <a:tc>
                  <a:txBody>
                    <a:bodyPr/>
                    <a:lstStyle/>
                    <a:p>
                      <a:pPr algn="ctr"/>
                      <a:r>
                        <a:rPr lang="ru-RU" b="1" dirty="0" smtClean="0"/>
                        <a:t>07</a:t>
                      </a:r>
                    </a:p>
                    <a:p>
                      <a:pPr algn="ctr"/>
                      <a:r>
                        <a:rPr lang="ru-RU" b="1" dirty="0" smtClean="0"/>
                        <a:t>ОБРАЗОВАНИЕ</a:t>
                      </a:r>
                    </a:p>
                    <a:p>
                      <a:pPr algn="ctr"/>
                      <a:endParaRPr lang="ru-RU" b="1" dirty="0" smtClean="0"/>
                    </a:p>
                    <a:p>
                      <a:pPr algn="ctr"/>
                      <a:endParaRPr lang="ru-RU" b="1" dirty="0" smtClean="0"/>
                    </a:p>
                    <a:p>
                      <a:pPr algn="ctr"/>
                      <a:r>
                        <a:rPr lang="ru-RU" b="1" dirty="0" smtClean="0"/>
                        <a:t>4,0 ТЫС.</a:t>
                      </a:r>
                    </a:p>
                    <a:p>
                      <a:pPr algn="ctr"/>
                      <a:r>
                        <a:rPr lang="ru-RU" b="1" dirty="0" smtClean="0"/>
                        <a:t>РУБЛЕЙ</a:t>
                      </a:r>
                      <a:endParaRPr lang="ru-RU" b="1" dirty="0"/>
                    </a:p>
                  </a:txBody>
                  <a:tcPr>
                    <a:blipFill>
                      <a:blip r:embed="rId6"/>
                      <a:tile tx="0" ty="0" sx="100000" sy="100000" flip="none" algn="tl"/>
                    </a:blipFill>
                  </a:tcPr>
                </a:tc>
                <a:tc>
                  <a:txBody>
                    <a:bodyPr/>
                    <a:lstStyle/>
                    <a:p>
                      <a:pPr algn="ctr"/>
                      <a:r>
                        <a:rPr lang="ru-RU" b="1" dirty="0" smtClean="0">
                          <a:solidFill>
                            <a:schemeClr val="tx1"/>
                          </a:solidFill>
                        </a:rPr>
                        <a:t>08</a:t>
                      </a:r>
                    </a:p>
                    <a:p>
                      <a:pPr algn="ctr"/>
                      <a:r>
                        <a:rPr lang="ru-RU" b="1" dirty="0" smtClean="0">
                          <a:solidFill>
                            <a:schemeClr val="tx1"/>
                          </a:solidFill>
                        </a:rPr>
                        <a:t>КУЛЬТУРА,</a:t>
                      </a:r>
                    </a:p>
                    <a:p>
                      <a:pPr algn="ctr"/>
                      <a:r>
                        <a:rPr lang="ru-RU" b="1" baseline="0" dirty="0" smtClean="0">
                          <a:solidFill>
                            <a:schemeClr val="tx1"/>
                          </a:solidFill>
                        </a:rPr>
                        <a:t> КИНЕМАТОГРАФИЯ</a:t>
                      </a:r>
                    </a:p>
                    <a:p>
                      <a:pPr algn="ctr"/>
                      <a:endParaRPr lang="ru-RU" b="1" baseline="0" dirty="0" smtClean="0">
                        <a:solidFill>
                          <a:schemeClr val="tx1"/>
                        </a:solidFill>
                      </a:endParaRPr>
                    </a:p>
                    <a:p>
                      <a:pPr algn="ctr"/>
                      <a:r>
                        <a:rPr lang="ru-RU" b="1" baseline="0" dirty="0" smtClean="0">
                          <a:solidFill>
                            <a:schemeClr val="tx1"/>
                          </a:solidFill>
                        </a:rPr>
                        <a:t>4586,4 </a:t>
                      </a:r>
                      <a:r>
                        <a:rPr lang="ru-RU" b="1" baseline="0" dirty="0" smtClean="0">
                          <a:solidFill>
                            <a:schemeClr val="tx1"/>
                          </a:solidFill>
                        </a:rPr>
                        <a:t>ТЫС.</a:t>
                      </a:r>
                    </a:p>
                    <a:p>
                      <a:pPr algn="ctr"/>
                      <a:r>
                        <a:rPr lang="ru-RU" b="1" baseline="0" dirty="0" smtClean="0">
                          <a:solidFill>
                            <a:schemeClr val="tx1"/>
                          </a:solidFill>
                        </a:rPr>
                        <a:t>РУБЛЕЙ</a:t>
                      </a:r>
                      <a:endParaRPr lang="ru-RU" b="1" dirty="0">
                        <a:solidFill>
                          <a:schemeClr val="tx1"/>
                        </a:solidFill>
                      </a:endParaRPr>
                    </a:p>
                  </a:txBody>
                  <a:tcPr>
                    <a:blipFill>
                      <a:blip r:embed="rId7"/>
                      <a:tile tx="0" ty="0" sx="100000" sy="100000" flip="none" algn="tl"/>
                    </a:blipFill>
                  </a:tcPr>
                </a:tc>
                <a:tc>
                  <a:txBody>
                    <a:bodyPr/>
                    <a:lstStyle/>
                    <a:p>
                      <a:pPr algn="ctr"/>
                      <a:r>
                        <a:rPr lang="ru-RU" sz="1600" b="1" dirty="0" smtClean="0">
                          <a:solidFill>
                            <a:schemeClr val="tx1"/>
                          </a:solidFill>
                        </a:rPr>
                        <a:t>10</a:t>
                      </a:r>
                    </a:p>
                    <a:p>
                      <a:pPr algn="ctr"/>
                      <a:r>
                        <a:rPr lang="ru-RU" sz="1600" b="1" dirty="0" smtClean="0">
                          <a:solidFill>
                            <a:schemeClr val="tx1"/>
                          </a:solidFill>
                        </a:rPr>
                        <a:t>СОЦИАЛЬНАЯ</a:t>
                      </a:r>
                    </a:p>
                    <a:p>
                      <a:pPr algn="ctr"/>
                      <a:r>
                        <a:rPr lang="ru-RU" sz="1600" b="1" dirty="0" smtClean="0">
                          <a:solidFill>
                            <a:schemeClr val="tx1"/>
                          </a:solidFill>
                        </a:rPr>
                        <a:t>ПОЛИТИКА</a:t>
                      </a:r>
                    </a:p>
                    <a:p>
                      <a:pPr algn="ctr"/>
                      <a:endParaRPr lang="ru-RU" sz="1600" b="1" dirty="0" smtClean="0">
                        <a:solidFill>
                          <a:schemeClr val="tx1"/>
                        </a:solidFill>
                      </a:endParaRPr>
                    </a:p>
                    <a:p>
                      <a:pPr algn="ctr"/>
                      <a:endParaRPr lang="ru-RU" sz="1600" b="1" dirty="0" smtClean="0">
                        <a:solidFill>
                          <a:schemeClr val="tx1"/>
                        </a:solidFill>
                      </a:endParaRPr>
                    </a:p>
                    <a:p>
                      <a:pPr algn="ctr"/>
                      <a:r>
                        <a:rPr lang="ru-RU" sz="1600" b="1" dirty="0" smtClean="0">
                          <a:solidFill>
                            <a:schemeClr val="tx1"/>
                          </a:solidFill>
                        </a:rPr>
                        <a:t>62,4 ТЫС.</a:t>
                      </a:r>
                    </a:p>
                    <a:p>
                      <a:pPr algn="ctr"/>
                      <a:r>
                        <a:rPr lang="ru-RU" sz="1600" b="1" dirty="0" smtClean="0">
                          <a:solidFill>
                            <a:schemeClr val="tx1"/>
                          </a:solidFill>
                        </a:rPr>
                        <a:t>РУБЛЕЙ</a:t>
                      </a:r>
                    </a:p>
                    <a:p>
                      <a:endParaRPr lang="ru-RU" dirty="0"/>
                    </a:p>
                  </a:txBody>
                  <a:tcPr>
                    <a:blipFill>
                      <a:blip r:embed="rId6"/>
                      <a:tile tx="0" ty="0" sx="100000" sy="100000" flip="none" algn="tl"/>
                    </a:blipFill>
                  </a:tcPr>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11156"/>
          </a:xfrm>
        </p:spPr>
        <p:txBody>
          <a:bodyPr>
            <a:normAutofit/>
          </a:bodyPr>
          <a:lstStyle/>
          <a:p>
            <a:r>
              <a:rPr lang="ru-RU" sz="2000" dirty="0" smtClean="0">
                <a:solidFill>
                  <a:schemeClr val="tx2"/>
                </a:solidFill>
              </a:rPr>
              <a:t>МУНИЦИПАЛЬНОЕ ОБРАЗОВАНИЕ «РОГОВСКОЕ СЕЛЬСКОЕ ПОСЕЛЕНИЕ»</a:t>
            </a:r>
            <a:endParaRPr lang="ru-RU" sz="2000" dirty="0"/>
          </a:p>
        </p:txBody>
      </p:sp>
      <p:graphicFrame>
        <p:nvGraphicFramePr>
          <p:cNvPr id="4" name="Содержимое 3"/>
          <p:cNvGraphicFramePr>
            <a:graphicFrameLocks noGrp="1"/>
          </p:cNvGraphicFramePr>
          <p:nvPr>
            <p:ph idx="1"/>
          </p:nvPr>
        </p:nvGraphicFramePr>
        <p:xfrm>
          <a:off x="0" y="857232"/>
          <a:ext cx="9144000" cy="600076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571480"/>
          </a:xfrm>
        </p:spPr>
        <p:txBody>
          <a:bodyPr>
            <a:normAutofit/>
          </a:bodyPr>
          <a:lstStyle/>
          <a:p>
            <a:r>
              <a:rPr lang="ru-RU" sz="2000" dirty="0" smtClean="0">
                <a:solidFill>
                  <a:schemeClr val="tx2"/>
                </a:solidFill>
              </a:rPr>
              <a:t>МУНИЦИПАЛЬНОЕ ОБРАЗОВАНИЕ «РОГОВСКОЕ СЕЛЬСКОЕ ПОСЕЛЕНИЕ»</a:t>
            </a:r>
            <a:endParaRPr lang="ru-RU" sz="2000" dirty="0"/>
          </a:p>
        </p:txBody>
      </p:sp>
      <p:graphicFrame>
        <p:nvGraphicFramePr>
          <p:cNvPr id="4" name="Содержимое 3"/>
          <p:cNvGraphicFramePr>
            <a:graphicFrameLocks noGrp="1"/>
          </p:cNvGraphicFramePr>
          <p:nvPr>
            <p:ph idx="1"/>
          </p:nvPr>
        </p:nvGraphicFramePr>
        <p:xfrm>
          <a:off x="214281" y="500042"/>
          <a:ext cx="8715439" cy="5032062"/>
        </p:xfrm>
        <a:graphic>
          <a:graphicData uri="http://schemas.openxmlformats.org/drawingml/2006/table">
            <a:tbl>
              <a:tblPr firstRow="1" bandRow="1">
                <a:tableStyleId>{5C22544A-7EE6-4342-B048-85BDC9FD1C3A}</a:tableStyleId>
              </a:tblPr>
              <a:tblGrid>
                <a:gridCol w="1743087"/>
                <a:gridCol w="1428761"/>
                <a:gridCol w="1828813"/>
                <a:gridCol w="1657363"/>
                <a:gridCol w="2057415"/>
              </a:tblGrid>
              <a:tr h="642942">
                <a:tc gridSpan="5">
                  <a:txBody>
                    <a:bodyPr/>
                    <a:lstStyle/>
                    <a:p>
                      <a:pPr algn="ctr"/>
                      <a:r>
                        <a:rPr lang="ru-RU" dirty="0" smtClean="0">
                          <a:solidFill>
                            <a:schemeClr val="tx1"/>
                          </a:solidFill>
                        </a:rPr>
                        <a:t>СТРУКТУРА </a:t>
                      </a:r>
                      <a:r>
                        <a:rPr lang="ru-RU" baseline="0" dirty="0" smtClean="0">
                          <a:solidFill>
                            <a:schemeClr val="tx1"/>
                          </a:solidFill>
                        </a:rPr>
                        <a:t>МУНИЦИПАЛЬНЫХ ПРОГРАММ РОГОВСКОГО СЕЛЬСКОГО ПОСЕЛЕНИЯ НА 2018 ГОД</a:t>
                      </a:r>
                      <a:endParaRPr lang="ru-RU" dirty="0">
                        <a:solidFill>
                          <a:schemeClr val="tx1"/>
                        </a:solidFill>
                      </a:endParaRPr>
                    </a:p>
                  </a:txBody>
                  <a:tcPr/>
                </a:tc>
                <a:tc hMerge="1">
                  <a:txBody>
                    <a:bodyPr/>
                    <a:lstStyle/>
                    <a:p>
                      <a:endParaRPr lang="ru-RU" dirty="0"/>
                    </a:p>
                  </a:txBody>
                  <a:tcPr/>
                </a:tc>
                <a:tc hMerge="1">
                  <a:txBody>
                    <a:bodyPr/>
                    <a:lstStyle/>
                    <a:p>
                      <a:endParaRPr lang="ru-RU"/>
                    </a:p>
                  </a:txBody>
                  <a:tcPr/>
                </a:tc>
                <a:tc hMerge="1">
                  <a:txBody>
                    <a:bodyPr/>
                    <a:lstStyle/>
                    <a:p>
                      <a:endParaRPr lang="ru-RU" dirty="0"/>
                    </a:p>
                  </a:txBody>
                  <a:tcPr/>
                </a:tc>
                <a:tc hMerge="1">
                  <a:txBody>
                    <a:bodyPr/>
                    <a:lstStyle/>
                    <a:p>
                      <a:pPr algn="ctr"/>
                      <a:endParaRPr lang="ru-RU" dirty="0">
                        <a:solidFill>
                          <a:schemeClr val="tx1"/>
                        </a:solidFill>
                      </a:endParaRPr>
                    </a:p>
                  </a:txBody>
                  <a:tcPr/>
                </a:tc>
              </a:tr>
              <a:tr h="1285884">
                <a:tc>
                  <a:txBody>
                    <a:bodyPr/>
                    <a:lstStyle/>
                    <a:p>
                      <a:pPr algn="ctr"/>
                      <a:r>
                        <a:rPr lang="ru-RU" sz="1200" b="1" kern="1200" dirty="0" smtClean="0">
                          <a:solidFill>
                            <a:schemeClr val="dk1"/>
                          </a:solidFill>
                          <a:latin typeface="+mn-lt"/>
                          <a:ea typeface="+mn-ea"/>
                          <a:cs typeface="+mn-cs"/>
                        </a:rPr>
                        <a:t>Муниципальная программа Роговского сельского поселения «Благоустройство территории Роговского сельского  поселения»</a:t>
                      </a:r>
                    </a:p>
                    <a:p>
                      <a:pPr algn="ctr"/>
                      <a:r>
                        <a:rPr lang="ru-RU" sz="1200" b="1" kern="1200" dirty="0" smtClean="0">
                          <a:solidFill>
                            <a:schemeClr val="dk1"/>
                          </a:solidFill>
                          <a:latin typeface="+mn-lt"/>
                          <a:ea typeface="+mn-ea"/>
                          <a:cs typeface="+mn-cs"/>
                        </a:rPr>
                        <a:t>1312,3 </a:t>
                      </a:r>
                      <a:r>
                        <a:rPr lang="ru-RU" sz="1200" b="1" kern="1200" dirty="0" smtClean="0">
                          <a:solidFill>
                            <a:schemeClr val="dk1"/>
                          </a:solidFill>
                          <a:latin typeface="+mn-lt"/>
                          <a:ea typeface="+mn-ea"/>
                          <a:cs typeface="+mn-cs"/>
                        </a:rPr>
                        <a:t>ТЫС. РУБ.</a:t>
                      </a:r>
                      <a:endParaRPr lang="ru-RU" sz="1200" dirty="0"/>
                    </a:p>
                  </a:txBody>
                  <a:tcPr>
                    <a:solidFill>
                      <a:schemeClr val="accent3">
                        <a:lumMod val="60000"/>
                        <a:lumOff val="40000"/>
                      </a:schemeClr>
                    </a:solidFill>
                  </a:tcPr>
                </a:tc>
                <a:tc>
                  <a:txBody>
                    <a:bodyPr/>
                    <a:lstStyle/>
                    <a:p>
                      <a:pPr algn="ctr"/>
                      <a:r>
                        <a:rPr lang="ru-RU" sz="1200" b="1" kern="1200" dirty="0" smtClean="0">
                          <a:solidFill>
                            <a:schemeClr val="dk1"/>
                          </a:solidFill>
                          <a:latin typeface="+mn-lt"/>
                          <a:ea typeface="+mn-ea"/>
                          <a:cs typeface="+mn-cs"/>
                        </a:rPr>
                        <a:t>Муниципальная программа  Роговского сельского поселения «Развитие культуры»</a:t>
                      </a:r>
                    </a:p>
                    <a:p>
                      <a:pPr algn="ctr"/>
                      <a:endParaRPr lang="ru-RU" sz="1200" b="1" kern="1200" dirty="0" smtClean="0">
                        <a:solidFill>
                          <a:schemeClr val="dk1"/>
                        </a:solidFill>
                        <a:latin typeface="+mn-lt"/>
                        <a:ea typeface="+mn-ea"/>
                        <a:cs typeface="+mn-cs"/>
                      </a:endParaRPr>
                    </a:p>
                    <a:p>
                      <a:pPr algn="ctr"/>
                      <a:r>
                        <a:rPr lang="ru-RU" sz="1200" b="1" kern="1200" dirty="0" smtClean="0">
                          <a:solidFill>
                            <a:schemeClr val="dk1"/>
                          </a:solidFill>
                          <a:latin typeface="+mn-lt"/>
                          <a:ea typeface="+mn-ea"/>
                          <a:cs typeface="+mn-cs"/>
                        </a:rPr>
                        <a:t>4284,4 </a:t>
                      </a:r>
                      <a:r>
                        <a:rPr lang="ru-RU" sz="1200" b="1" kern="1200" dirty="0" smtClean="0">
                          <a:solidFill>
                            <a:schemeClr val="dk1"/>
                          </a:solidFill>
                          <a:latin typeface="+mn-lt"/>
                          <a:ea typeface="+mn-ea"/>
                          <a:cs typeface="+mn-cs"/>
                        </a:rPr>
                        <a:t>ТЫС. РУБ.</a:t>
                      </a:r>
                      <a:endParaRPr lang="ru-RU" sz="1200" dirty="0"/>
                    </a:p>
                  </a:txBody>
                  <a:tcPr>
                    <a:solidFill>
                      <a:schemeClr val="accent1">
                        <a:lumMod val="60000"/>
                        <a:lumOff val="40000"/>
                      </a:schemeClr>
                    </a:solidFill>
                  </a:tcPr>
                </a:tc>
                <a:tc>
                  <a:txBody>
                    <a:bodyPr/>
                    <a:lstStyle/>
                    <a:p>
                      <a:pPr algn="ctr"/>
                      <a:r>
                        <a:rPr lang="ru-RU" sz="1200" b="1" kern="1200" dirty="0" smtClean="0">
                          <a:solidFill>
                            <a:schemeClr val="dk1"/>
                          </a:solidFill>
                          <a:latin typeface="+mn-lt"/>
                          <a:ea typeface="+mn-ea"/>
                          <a:cs typeface="+mn-cs"/>
                        </a:rPr>
                        <a:t>Муниципальная программа  Роговского сельского поселения «Обеспечение качественными жилищно-коммунальными услугами населения Роговского сельского поселения </a:t>
                      </a:r>
                    </a:p>
                    <a:p>
                      <a:pPr algn="ctr"/>
                      <a:r>
                        <a:rPr lang="ru-RU" sz="1200" b="1" kern="1200" dirty="0" smtClean="0">
                          <a:solidFill>
                            <a:schemeClr val="dk1"/>
                          </a:solidFill>
                          <a:latin typeface="+mn-lt"/>
                          <a:ea typeface="+mn-ea"/>
                          <a:cs typeface="+mn-cs"/>
                        </a:rPr>
                        <a:t>23,1 ТЫС.</a:t>
                      </a:r>
                      <a:r>
                        <a:rPr lang="ru-RU" sz="1200" b="1" kern="1200" baseline="0" dirty="0" smtClean="0">
                          <a:solidFill>
                            <a:schemeClr val="dk1"/>
                          </a:solidFill>
                          <a:latin typeface="+mn-lt"/>
                          <a:ea typeface="+mn-ea"/>
                          <a:cs typeface="+mn-cs"/>
                        </a:rPr>
                        <a:t> РУБ.</a:t>
                      </a:r>
                      <a:endParaRPr lang="ru-RU" sz="1200" dirty="0"/>
                    </a:p>
                  </a:txBody>
                  <a:tcPr>
                    <a:solidFill>
                      <a:schemeClr val="accent1">
                        <a:lumMod val="60000"/>
                        <a:lumOff val="40000"/>
                      </a:schemeClr>
                    </a:solidFill>
                  </a:tcPr>
                </a:tc>
                <a:tc>
                  <a:txBody>
                    <a:bodyPr/>
                    <a:lstStyle/>
                    <a:p>
                      <a:pPr algn="ctr"/>
                      <a:r>
                        <a:rPr lang="ru-RU" sz="1200" b="1" kern="1200" dirty="0" smtClean="0">
                          <a:solidFill>
                            <a:schemeClr val="dk1"/>
                          </a:solidFill>
                          <a:latin typeface="+mn-lt"/>
                          <a:ea typeface="+mn-ea"/>
                          <a:cs typeface="+mn-cs"/>
                        </a:rPr>
                        <a:t>Муниципальная программа  Роговского сельского поселения  «Социальная поддержка г</a:t>
                      </a:r>
                      <a:r>
                        <a:rPr lang="ru-RU" sz="1200" b="1" kern="1200" baseline="0" dirty="0" smtClean="0">
                          <a:solidFill>
                            <a:schemeClr val="dk1"/>
                          </a:solidFill>
                          <a:latin typeface="+mn-lt"/>
                          <a:ea typeface="+mn-ea"/>
                          <a:cs typeface="+mn-cs"/>
                        </a:rPr>
                        <a:t>раждан»</a:t>
                      </a:r>
                    </a:p>
                    <a:p>
                      <a:pPr algn="ctr"/>
                      <a:r>
                        <a:rPr lang="ru-RU" sz="1200" b="1" kern="1200" baseline="0" dirty="0" smtClean="0">
                          <a:solidFill>
                            <a:schemeClr val="dk1"/>
                          </a:solidFill>
                          <a:latin typeface="+mn-lt"/>
                          <a:ea typeface="+mn-ea"/>
                          <a:cs typeface="+mn-cs"/>
                        </a:rPr>
                        <a:t>57,7 ТЫС. РУБ.</a:t>
                      </a:r>
                      <a:endParaRPr lang="ru-RU" sz="1200" dirty="0"/>
                    </a:p>
                  </a:txBody>
                  <a:tcPr>
                    <a:solidFill>
                      <a:schemeClr val="bg2">
                        <a:lumMod val="50000"/>
                      </a:schemeClr>
                    </a:solidFill>
                  </a:tcPr>
                </a:tc>
                <a:tc rowSpan="2">
                  <a:txBody>
                    <a:bodyPr/>
                    <a:lstStyle/>
                    <a:p>
                      <a:pPr algn="ctr"/>
                      <a:r>
                        <a:rPr lang="ru-RU" sz="1200" b="1" kern="1200" dirty="0" smtClean="0">
                          <a:solidFill>
                            <a:schemeClr val="dk1"/>
                          </a:solidFill>
                          <a:latin typeface="+mn-lt"/>
                          <a:ea typeface="+mn-ea"/>
                          <a:cs typeface="+mn-cs"/>
                        </a:rPr>
                        <a:t>Муниципальная программа  Роговского сельского поселения «Участие в предупреждении и ликвидации последствий чрезвычайных ситуаций в границах Роговского сельского поселения, обеспечение первичных мер пожарной безопасности в границах населенных пунктов Роговского сельского поселения, осуществление мероприятий по обеспечению безопасности людей на водных объектах, охране их жизни и здоровья»</a:t>
                      </a:r>
                    </a:p>
                    <a:p>
                      <a:pPr algn="ctr"/>
                      <a:r>
                        <a:rPr lang="ru-RU" sz="1200" b="1" kern="1200" dirty="0" smtClean="0">
                          <a:solidFill>
                            <a:schemeClr val="dk1"/>
                          </a:solidFill>
                          <a:latin typeface="+mn-lt"/>
                          <a:ea typeface="+mn-ea"/>
                          <a:cs typeface="+mn-cs"/>
                        </a:rPr>
                        <a:t>12,3 ТЫС. РУБ.</a:t>
                      </a:r>
                      <a:endParaRPr lang="ru-RU" sz="1200" dirty="0" smtClean="0"/>
                    </a:p>
                    <a:p>
                      <a:pPr algn="ctr"/>
                      <a:endParaRPr lang="ru-RU" sz="1200" dirty="0"/>
                    </a:p>
                  </a:txBody>
                  <a:tcPr>
                    <a:solidFill>
                      <a:schemeClr val="bg2">
                        <a:lumMod val="50000"/>
                      </a:schemeClr>
                    </a:solidFill>
                  </a:tcPr>
                </a:tc>
              </a:tr>
              <a:tr h="2162996">
                <a:tc>
                  <a:txBody>
                    <a:bodyPr/>
                    <a:lstStyle/>
                    <a:p>
                      <a:pPr algn="ctr"/>
                      <a:r>
                        <a:rPr lang="ru-RU" sz="1200" b="1" kern="1200" dirty="0" smtClean="0">
                          <a:solidFill>
                            <a:schemeClr val="dk1"/>
                          </a:solidFill>
                          <a:latin typeface="+mn-lt"/>
                          <a:ea typeface="+mn-ea"/>
                          <a:cs typeface="+mn-cs"/>
                        </a:rPr>
                        <a:t>Муниципальная программа Роговского сельского поселения «Управление муниципальными финансами и создание условий для эффективного управления муниципальными финансами»</a:t>
                      </a:r>
                    </a:p>
                    <a:p>
                      <a:pPr algn="ctr"/>
                      <a:r>
                        <a:rPr lang="ru-RU" sz="1200" b="1" kern="1200" dirty="0" smtClean="0">
                          <a:solidFill>
                            <a:schemeClr val="dk1"/>
                          </a:solidFill>
                          <a:latin typeface="+mn-lt"/>
                          <a:ea typeface="+mn-ea"/>
                          <a:cs typeface="+mn-cs"/>
                        </a:rPr>
                        <a:t>19,5 ТЫС. РУБ.</a:t>
                      </a:r>
                      <a:endParaRPr lang="ru-RU" sz="1200" dirty="0"/>
                    </a:p>
                  </a:txBody>
                  <a:tcPr>
                    <a:solidFill>
                      <a:schemeClr val="bg2">
                        <a:lumMod val="50000"/>
                      </a:schemeClr>
                    </a:solidFill>
                  </a:tcPr>
                </a:tc>
                <a:tc>
                  <a:txBody>
                    <a:bodyPr/>
                    <a:lstStyle/>
                    <a:p>
                      <a:pPr algn="ctr"/>
                      <a:r>
                        <a:rPr lang="ru-RU" sz="1200" b="1" kern="1200" dirty="0" smtClean="0">
                          <a:solidFill>
                            <a:schemeClr val="dk1"/>
                          </a:solidFill>
                          <a:latin typeface="+mn-lt"/>
                          <a:ea typeface="+mn-ea"/>
                          <a:cs typeface="+mn-cs"/>
                        </a:rPr>
                        <a:t>Муниципальная программа  Роговского сельского поселения «Муниципальная политика»</a:t>
                      </a:r>
                    </a:p>
                    <a:p>
                      <a:pPr algn="ctr"/>
                      <a:r>
                        <a:rPr lang="ru-RU" sz="1200" b="1" kern="1200" dirty="0" smtClean="0">
                          <a:solidFill>
                            <a:schemeClr val="dk1"/>
                          </a:solidFill>
                          <a:latin typeface="+mn-lt"/>
                          <a:ea typeface="+mn-ea"/>
                          <a:cs typeface="+mn-cs"/>
                        </a:rPr>
                        <a:t>4644,9 </a:t>
                      </a:r>
                      <a:r>
                        <a:rPr lang="ru-RU" sz="1200" b="1" kern="1200" dirty="0" smtClean="0">
                          <a:solidFill>
                            <a:schemeClr val="dk1"/>
                          </a:solidFill>
                          <a:latin typeface="+mn-lt"/>
                          <a:ea typeface="+mn-ea"/>
                          <a:cs typeface="+mn-cs"/>
                        </a:rPr>
                        <a:t>ТЫС. РУБ.</a:t>
                      </a:r>
                      <a:endParaRPr lang="ru-RU" sz="1200" dirty="0" smtClean="0"/>
                    </a:p>
                    <a:p>
                      <a:pPr algn="ctr"/>
                      <a:endParaRPr lang="ru-RU" sz="1200" dirty="0"/>
                    </a:p>
                  </a:txBody>
                  <a:tcPr>
                    <a:solidFill>
                      <a:schemeClr val="accent3">
                        <a:lumMod val="60000"/>
                        <a:lumOff val="40000"/>
                      </a:schemeClr>
                    </a:solidFill>
                  </a:tcPr>
                </a:tc>
                <a:tc>
                  <a:txBody>
                    <a:bodyPr/>
                    <a:lstStyle/>
                    <a:p>
                      <a:pPr algn="ctr"/>
                      <a:r>
                        <a:rPr lang="ru-RU" sz="1200" b="1" kern="1200" dirty="0" smtClean="0">
                          <a:solidFill>
                            <a:schemeClr val="dk1"/>
                          </a:solidFill>
                          <a:latin typeface="+mn-lt"/>
                          <a:ea typeface="+mn-ea"/>
                          <a:cs typeface="+mn-cs"/>
                        </a:rPr>
                        <a:t>Муниципальная программа Роговского сельского поселения «</a:t>
                      </a:r>
                      <a:r>
                        <a:rPr lang="ru-RU" sz="1200" b="1" kern="1200" dirty="0" err="1" smtClean="0">
                          <a:solidFill>
                            <a:schemeClr val="dk1"/>
                          </a:solidFill>
                          <a:latin typeface="+mn-lt"/>
                          <a:ea typeface="+mn-ea"/>
                          <a:cs typeface="+mn-cs"/>
                        </a:rPr>
                        <a:t>Энергоэффективность</a:t>
                      </a:r>
                      <a:r>
                        <a:rPr lang="ru-RU" sz="1200" b="1" kern="1200" dirty="0" smtClean="0">
                          <a:solidFill>
                            <a:schemeClr val="dk1"/>
                          </a:solidFill>
                          <a:latin typeface="+mn-lt"/>
                          <a:ea typeface="+mn-ea"/>
                          <a:cs typeface="+mn-cs"/>
                        </a:rPr>
                        <a:t> и развитие энергетики»</a:t>
                      </a:r>
                    </a:p>
                    <a:p>
                      <a:pPr algn="ctr"/>
                      <a:r>
                        <a:rPr lang="ru-RU" sz="1200" b="1" kern="1200" dirty="0" smtClean="0">
                          <a:solidFill>
                            <a:schemeClr val="dk1"/>
                          </a:solidFill>
                          <a:latin typeface="+mn-lt"/>
                          <a:ea typeface="+mn-ea"/>
                          <a:cs typeface="+mn-cs"/>
                        </a:rPr>
                        <a:t>65,0 ТЫС. РУБ.</a:t>
                      </a:r>
                      <a:endParaRPr lang="ru-RU" sz="1200" dirty="0"/>
                    </a:p>
                  </a:txBody>
                  <a:tcPr>
                    <a:solidFill>
                      <a:schemeClr val="accent3">
                        <a:lumMod val="60000"/>
                        <a:lumOff val="40000"/>
                      </a:schemeClr>
                    </a:solidFill>
                  </a:tcPr>
                </a:tc>
                <a:tc>
                  <a:txBody>
                    <a:bodyPr/>
                    <a:lstStyle/>
                    <a:p>
                      <a:pPr algn="ctr"/>
                      <a:r>
                        <a:rPr lang="ru-RU" sz="1200" b="1" kern="1200" dirty="0" smtClean="0">
                          <a:solidFill>
                            <a:schemeClr val="dk1"/>
                          </a:solidFill>
                          <a:latin typeface="+mn-lt"/>
                          <a:ea typeface="+mn-ea"/>
                          <a:cs typeface="+mn-cs"/>
                        </a:rPr>
                        <a:t>Муниципальная программа Роговского сельского поселения «Обеспечение общественного порядка и противодействие преступности»</a:t>
                      </a:r>
                    </a:p>
                    <a:p>
                      <a:pPr algn="ctr"/>
                      <a:r>
                        <a:rPr lang="ru-RU" sz="1200" b="1" kern="1200" dirty="0" smtClean="0">
                          <a:solidFill>
                            <a:schemeClr val="dk1"/>
                          </a:solidFill>
                          <a:latin typeface="+mn-lt"/>
                          <a:ea typeface="+mn-ea"/>
                          <a:cs typeface="+mn-cs"/>
                        </a:rPr>
                        <a:t>2,0 ТЫС. РУБ.</a:t>
                      </a:r>
                      <a:endParaRPr lang="ru-RU" sz="1200" dirty="0"/>
                    </a:p>
                  </a:txBody>
                  <a:tcPr>
                    <a:solidFill>
                      <a:schemeClr val="accent1">
                        <a:lumMod val="40000"/>
                        <a:lumOff val="60000"/>
                      </a:schemeClr>
                    </a:solidFill>
                  </a:tcPr>
                </a:tc>
                <a:tc vMerge="1">
                  <a:txBody>
                    <a:bodyPr/>
                    <a:lstStyle/>
                    <a:p>
                      <a:pPr algn="ctr"/>
                      <a:endParaRPr lang="ru-RU" sz="1000" dirty="0"/>
                    </a:p>
                  </a:txBody>
                  <a:tcPr>
                    <a:solidFill>
                      <a:schemeClr val="accent1">
                        <a:lumMod val="40000"/>
                        <a:lumOff val="60000"/>
                      </a:schemeClr>
                    </a:solidFill>
                  </a:tcPr>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571480"/>
          </a:xfrm>
        </p:spPr>
        <p:txBody>
          <a:bodyPr>
            <a:normAutofit/>
          </a:bodyPr>
          <a:lstStyle/>
          <a:p>
            <a:r>
              <a:rPr lang="ru-RU" sz="2000" dirty="0" smtClean="0">
                <a:solidFill>
                  <a:schemeClr val="tx2"/>
                </a:solidFill>
              </a:rPr>
              <a:t>МУНИЦИПАЛЬНОЕ ОБРАЗОВАНИЕ «РОГОВСКОЕ СЕЛЬСКОЕ ПОСЕЛЕНИЕ»</a:t>
            </a:r>
            <a:endParaRPr lang="ru-RU" sz="2000" dirty="0"/>
          </a:p>
        </p:txBody>
      </p:sp>
      <p:graphicFrame>
        <p:nvGraphicFramePr>
          <p:cNvPr id="4" name="Содержимое 3"/>
          <p:cNvGraphicFramePr>
            <a:graphicFrameLocks noGrp="1"/>
          </p:cNvGraphicFramePr>
          <p:nvPr>
            <p:ph idx="1"/>
          </p:nvPr>
        </p:nvGraphicFramePr>
        <p:xfrm>
          <a:off x="214281" y="500042"/>
          <a:ext cx="8715439" cy="5032062"/>
        </p:xfrm>
        <a:graphic>
          <a:graphicData uri="http://schemas.openxmlformats.org/drawingml/2006/table">
            <a:tbl>
              <a:tblPr firstRow="1" bandRow="1">
                <a:tableStyleId>{5C22544A-7EE6-4342-B048-85BDC9FD1C3A}</a:tableStyleId>
              </a:tblPr>
              <a:tblGrid>
                <a:gridCol w="1743087"/>
                <a:gridCol w="1428761"/>
                <a:gridCol w="1828813"/>
                <a:gridCol w="1657363"/>
                <a:gridCol w="2057415"/>
              </a:tblGrid>
              <a:tr h="642942">
                <a:tc gridSpan="5">
                  <a:txBody>
                    <a:bodyPr/>
                    <a:lstStyle/>
                    <a:p>
                      <a:pPr algn="ctr"/>
                      <a:r>
                        <a:rPr lang="ru-RU" dirty="0" smtClean="0">
                          <a:solidFill>
                            <a:schemeClr val="tx1"/>
                          </a:solidFill>
                        </a:rPr>
                        <a:t>СТРУКТУРА </a:t>
                      </a:r>
                      <a:r>
                        <a:rPr lang="ru-RU" baseline="0" dirty="0" smtClean="0">
                          <a:solidFill>
                            <a:schemeClr val="tx1"/>
                          </a:solidFill>
                        </a:rPr>
                        <a:t>МУНИЦИПАЛЬНЫХ ПРОГРАММ РОГОВСКОГО СЕЛЬСКОГО ПОСЕЛЕНИЯ НА 2019 ГОД</a:t>
                      </a:r>
                      <a:endParaRPr lang="ru-RU" dirty="0">
                        <a:solidFill>
                          <a:schemeClr val="tx1"/>
                        </a:solidFill>
                      </a:endParaRPr>
                    </a:p>
                  </a:txBody>
                  <a:tcPr/>
                </a:tc>
                <a:tc hMerge="1">
                  <a:txBody>
                    <a:bodyPr/>
                    <a:lstStyle/>
                    <a:p>
                      <a:endParaRPr lang="ru-RU" dirty="0"/>
                    </a:p>
                  </a:txBody>
                  <a:tcPr/>
                </a:tc>
                <a:tc hMerge="1">
                  <a:txBody>
                    <a:bodyPr/>
                    <a:lstStyle/>
                    <a:p>
                      <a:endParaRPr lang="ru-RU"/>
                    </a:p>
                  </a:txBody>
                  <a:tcPr/>
                </a:tc>
                <a:tc hMerge="1">
                  <a:txBody>
                    <a:bodyPr/>
                    <a:lstStyle/>
                    <a:p>
                      <a:endParaRPr lang="ru-RU" dirty="0"/>
                    </a:p>
                  </a:txBody>
                  <a:tcPr/>
                </a:tc>
                <a:tc hMerge="1">
                  <a:txBody>
                    <a:bodyPr/>
                    <a:lstStyle/>
                    <a:p>
                      <a:pPr algn="ctr"/>
                      <a:endParaRPr lang="ru-RU" dirty="0">
                        <a:solidFill>
                          <a:schemeClr val="tx1"/>
                        </a:solidFill>
                      </a:endParaRPr>
                    </a:p>
                  </a:txBody>
                  <a:tcPr/>
                </a:tc>
              </a:tr>
              <a:tr h="1285884">
                <a:tc>
                  <a:txBody>
                    <a:bodyPr/>
                    <a:lstStyle/>
                    <a:p>
                      <a:pPr algn="ctr"/>
                      <a:r>
                        <a:rPr lang="ru-RU" sz="1200" b="1" kern="1200" dirty="0" smtClean="0">
                          <a:solidFill>
                            <a:schemeClr val="dk1"/>
                          </a:solidFill>
                          <a:latin typeface="+mn-lt"/>
                          <a:ea typeface="+mn-ea"/>
                          <a:cs typeface="+mn-cs"/>
                        </a:rPr>
                        <a:t>Муниципальная программа Роговского сельского поселения «Благоустройство территории Роговского сельского  поселения»</a:t>
                      </a:r>
                    </a:p>
                    <a:p>
                      <a:pPr algn="ctr"/>
                      <a:r>
                        <a:rPr lang="ru-RU" sz="1200" b="1" kern="1200" dirty="0" smtClean="0">
                          <a:solidFill>
                            <a:schemeClr val="dk1"/>
                          </a:solidFill>
                          <a:latin typeface="+mn-lt"/>
                          <a:ea typeface="+mn-ea"/>
                          <a:cs typeface="+mn-cs"/>
                        </a:rPr>
                        <a:t>862,2 </a:t>
                      </a:r>
                      <a:r>
                        <a:rPr lang="ru-RU" sz="1200" b="1" kern="1200" dirty="0" smtClean="0">
                          <a:solidFill>
                            <a:schemeClr val="dk1"/>
                          </a:solidFill>
                          <a:latin typeface="+mn-lt"/>
                          <a:ea typeface="+mn-ea"/>
                          <a:cs typeface="+mn-cs"/>
                        </a:rPr>
                        <a:t>ТЫС. РУБ.</a:t>
                      </a:r>
                      <a:endParaRPr lang="ru-RU" sz="1200" dirty="0"/>
                    </a:p>
                  </a:txBody>
                  <a:tcPr>
                    <a:solidFill>
                      <a:schemeClr val="accent3">
                        <a:lumMod val="60000"/>
                        <a:lumOff val="40000"/>
                      </a:schemeClr>
                    </a:solidFill>
                  </a:tcPr>
                </a:tc>
                <a:tc>
                  <a:txBody>
                    <a:bodyPr/>
                    <a:lstStyle/>
                    <a:p>
                      <a:pPr algn="ctr"/>
                      <a:r>
                        <a:rPr lang="ru-RU" sz="1200" b="1" kern="1200" dirty="0" smtClean="0">
                          <a:solidFill>
                            <a:schemeClr val="dk1"/>
                          </a:solidFill>
                          <a:latin typeface="+mn-lt"/>
                          <a:ea typeface="+mn-ea"/>
                          <a:cs typeface="+mn-cs"/>
                        </a:rPr>
                        <a:t>Муниципальная программа  Роговского сельского поселения «Развитие культуры»</a:t>
                      </a:r>
                    </a:p>
                    <a:p>
                      <a:pPr algn="ctr"/>
                      <a:endParaRPr lang="ru-RU" sz="1200" b="1" kern="1200" dirty="0" smtClean="0">
                        <a:solidFill>
                          <a:schemeClr val="dk1"/>
                        </a:solidFill>
                        <a:latin typeface="+mn-lt"/>
                        <a:ea typeface="+mn-ea"/>
                        <a:cs typeface="+mn-cs"/>
                      </a:endParaRPr>
                    </a:p>
                    <a:p>
                      <a:pPr algn="ctr"/>
                      <a:r>
                        <a:rPr lang="ru-RU" sz="1200" b="1" kern="1200" dirty="0" smtClean="0">
                          <a:solidFill>
                            <a:schemeClr val="dk1"/>
                          </a:solidFill>
                          <a:latin typeface="+mn-lt"/>
                          <a:ea typeface="+mn-ea"/>
                          <a:cs typeface="+mn-cs"/>
                        </a:rPr>
                        <a:t>4260,8 </a:t>
                      </a:r>
                      <a:r>
                        <a:rPr lang="ru-RU" sz="1200" b="1" kern="1200" dirty="0" smtClean="0">
                          <a:solidFill>
                            <a:schemeClr val="dk1"/>
                          </a:solidFill>
                          <a:latin typeface="+mn-lt"/>
                          <a:ea typeface="+mn-ea"/>
                          <a:cs typeface="+mn-cs"/>
                        </a:rPr>
                        <a:t>ТЫС. РУБ.</a:t>
                      </a:r>
                      <a:endParaRPr lang="ru-RU" sz="1200" dirty="0"/>
                    </a:p>
                  </a:txBody>
                  <a:tcPr>
                    <a:solidFill>
                      <a:schemeClr val="accent1">
                        <a:lumMod val="60000"/>
                        <a:lumOff val="40000"/>
                      </a:schemeClr>
                    </a:solidFill>
                  </a:tcPr>
                </a:tc>
                <a:tc>
                  <a:txBody>
                    <a:bodyPr/>
                    <a:lstStyle/>
                    <a:p>
                      <a:pPr algn="ctr"/>
                      <a:r>
                        <a:rPr lang="ru-RU" sz="1200" b="1" kern="1200" dirty="0" smtClean="0">
                          <a:solidFill>
                            <a:schemeClr val="dk1"/>
                          </a:solidFill>
                          <a:latin typeface="+mn-lt"/>
                          <a:ea typeface="+mn-ea"/>
                          <a:cs typeface="+mn-cs"/>
                        </a:rPr>
                        <a:t>Муниципальная программа  Роговского сельского поселения «Обеспечение качественными жилищно-коммунальными услугами населения Роговского сельского поселения </a:t>
                      </a:r>
                    </a:p>
                    <a:p>
                      <a:pPr algn="ctr"/>
                      <a:r>
                        <a:rPr lang="ru-RU" sz="1200" b="1" kern="1200" dirty="0" smtClean="0">
                          <a:solidFill>
                            <a:schemeClr val="dk1"/>
                          </a:solidFill>
                          <a:latin typeface="+mn-lt"/>
                          <a:ea typeface="+mn-ea"/>
                          <a:cs typeface="+mn-cs"/>
                        </a:rPr>
                        <a:t>23,1 ТЫС.</a:t>
                      </a:r>
                      <a:r>
                        <a:rPr lang="ru-RU" sz="1200" b="1" kern="1200" baseline="0" dirty="0" smtClean="0">
                          <a:solidFill>
                            <a:schemeClr val="dk1"/>
                          </a:solidFill>
                          <a:latin typeface="+mn-lt"/>
                          <a:ea typeface="+mn-ea"/>
                          <a:cs typeface="+mn-cs"/>
                        </a:rPr>
                        <a:t> РУБ.</a:t>
                      </a:r>
                      <a:endParaRPr lang="ru-RU" sz="1200" dirty="0"/>
                    </a:p>
                  </a:txBody>
                  <a:tcPr>
                    <a:solidFill>
                      <a:schemeClr val="accent1">
                        <a:lumMod val="60000"/>
                        <a:lumOff val="40000"/>
                      </a:schemeClr>
                    </a:solidFill>
                  </a:tcPr>
                </a:tc>
                <a:tc>
                  <a:txBody>
                    <a:bodyPr/>
                    <a:lstStyle/>
                    <a:p>
                      <a:pPr algn="ctr"/>
                      <a:r>
                        <a:rPr lang="ru-RU" sz="1200" b="1" kern="1200" dirty="0" smtClean="0">
                          <a:solidFill>
                            <a:schemeClr val="dk1"/>
                          </a:solidFill>
                          <a:latin typeface="+mn-lt"/>
                          <a:ea typeface="+mn-ea"/>
                          <a:cs typeface="+mn-cs"/>
                        </a:rPr>
                        <a:t>Муниципальная программа  Роговского сельского поселения  «Социальная поддержка г</a:t>
                      </a:r>
                      <a:r>
                        <a:rPr lang="ru-RU" sz="1200" b="1" kern="1200" baseline="0" dirty="0" smtClean="0">
                          <a:solidFill>
                            <a:schemeClr val="dk1"/>
                          </a:solidFill>
                          <a:latin typeface="+mn-lt"/>
                          <a:ea typeface="+mn-ea"/>
                          <a:cs typeface="+mn-cs"/>
                        </a:rPr>
                        <a:t>раждан»</a:t>
                      </a:r>
                    </a:p>
                    <a:p>
                      <a:pPr algn="ctr"/>
                      <a:r>
                        <a:rPr lang="ru-RU" sz="1200" b="1" kern="1200" baseline="0" dirty="0" smtClean="0">
                          <a:solidFill>
                            <a:schemeClr val="dk1"/>
                          </a:solidFill>
                          <a:latin typeface="+mn-lt"/>
                          <a:ea typeface="+mn-ea"/>
                          <a:cs typeface="+mn-cs"/>
                        </a:rPr>
                        <a:t>60,0 ТЫС. РУБ.</a:t>
                      </a:r>
                      <a:endParaRPr lang="ru-RU" sz="1200" dirty="0"/>
                    </a:p>
                  </a:txBody>
                  <a:tcPr>
                    <a:solidFill>
                      <a:schemeClr val="bg2">
                        <a:lumMod val="50000"/>
                      </a:schemeClr>
                    </a:solidFill>
                  </a:tcPr>
                </a:tc>
                <a:tc rowSpan="2">
                  <a:txBody>
                    <a:bodyPr/>
                    <a:lstStyle/>
                    <a:p>
                      <a:pPr algn="ctr"/>
                      <a:r>
                        <a:rPr lang="ru-RU" sz="1200" b="1" kern="1200" dirty="0" smtClean="0">
                          <a:solidFill>
                            <a:schemeClr val="dk1"/>
                          </a:solidFill>
                          <a:latin typeface="+mn-lt"/>
                          <a:ea typeface="+mn-ea"/>
                          <a:cs typeface="+mn-cs"/>
                        </a:rPr>
                        <a:t>Муниципальная программа  Роговского сельского поселения «Участие в предупреждении и ликвидации последствий чрезвычайных ситуаций в границах Роговского сельского поселения, обеспечение первичных мер пожарной безопасности в границах населенных пунктов Роговского сельского поселения, осуществление мероприятий по обеспечению безопасности людей на водных объектах, охране их жизни и здоровья»</a:t>
                      </a:r>
                    </a:p>
                    <a:p>
                      <a:pPr algn="ctr"/>
                      <a:r>
                        <a:rPr lang="ru-RU" sz="1200" b="1" kern="1200" dirty="0" smtClean="0">
                          <a:solidFill>
                            <a:schemeClr val="dk1"/>
                          </a:solidFill>
                          <a:latin typeface="+mn-lt"/>
                          <a:ea typeface="+mn-ea"/>
                          <a:cs typeface="+mn-cs"/>
                        </a:rPr>
                        <a:t>12,3 ТЫС. РУБ.</a:t>
                      </a:r>
                      <a:endParaRPr lang="ru-RU" sz="1200" dirty="0" smtClean="0"/>
                    </a:p>
                    <a:p>
                      <a:pPr algn="ctr"/>
                      <a:endParaRPr lang="ru-RU" sz="1200" dirty="0"/>
                    </a:p>
                  </a:txBody>
                  <a:tcPr>
                    <a:solidFill>
                      <a:schemeClr val="bg2">
                        <a:lumMod val="50000"/>
                      </a:schemeClr>
                    </a:solidFill>
                  </a:tcPr>
                </a:tc>
              </a:tr>
              <a:tr h="2162996">
                <a:tc>
                  <a:txBody>
                    <a:bodyPr/>
                    <a:lstStyle/>
                    <a:p>
                      <a:pPr algn="ctr"/>
                      <a:r>
                        <a:rPr lang="ru-RU" sz="1200" b="1" kern="1200" dirty="0" smtClean="0">
                          <a:solidFill>
                            <a:schemeClr val="dk1"/>
                          </a:solidFill>
                          <a:latin typeface="+mn-lt"/>
                          <a:ea typeface="+mn-ea"/>
                          <a:cs typeface="+mn-cs"/>
                        </a:rPr>
                        <a:t>Муниципальная программа Роговского сельского поселения «Управление муниципальными финансами и создание условий для эффективного управления муниципальными финансами»</a:t>
                      </a:r>
                    </a:p>
                    <a:p>
                      <a:pPr algn="ctr"/>
                      <a:r>
                        <a:rPr lang="ru-RU" sz="1200" b="1" kern="1200" dirty="0" smtClean="0">
                          <a:solidFill>
                            <a:schemeClr val="dk1"/>
                          </a:solidFill>
                          <a:latin typeface="+mn-lt"/>
                          <a:ea typeface="+mn-ea"/>
                          <a:cs typeface="+mn-cs"/>
                        </a:rPr>
                        <a:t>19,5 ТЫС. РУБ.</a:t>
                      </a:r>
                      <a:endParaRPr lang="ru-RU" sz="1200" dirty="0"/>
                    </a:p>
                  </a:txBody>
                  <a:tcPr>
                    <a:solidFill>
                      <a:schemeClr val="bg2">
                        <a:lumMod val="50000"/>
                      </a:schemeClr>
                    </a:solidFill>
                  </a:tcPr>
                </a:tc>
                <a:tc>
                  <a:txBody>
                    <a:bodyPr/>
                    <a:lstStyle/>
                    <a:p>
                      <a:pPr algn="ctr"/>
                      <a:r>
                        <a:rPr lang="ru-RU" sz="1200" b="1" kern="1200" dirty="0" smtClean="0">
                          <a:solidFill>
                            <a:schemeClr val="dk1"/>
                          </a:solidFill>
                          <a:latin typeface="+mn-lt"/>
                          <a:ea typeface="+mn-ea"/>
                          <a:cs typeface="+mn-cs"/>
                        </a:rPr>
                        <a:t>Муниципальная программа  Роговского сельского поселения «Муниципальная политика»</a:t>
                      </a:r>
                    </a:p>
                    <a:p>
                      <a:pPr algn="ctr"/>
                      <a:r>
                        <a:rPr lang="ru-RU" sz="1200" b="1" kern="1200" dirty="0" smtClean="0">
                          <a:solidFill>
                            <a:schemeClr val="dk1"/>
                          </a:solidFill>
                          <a:latin typeface="+mn-lt"/>
                          <a:ea typeface="+mn-ea"/>
                          <a:cs typeface="+mn-cs"/>
                        </a:rPr>
                        <a:t>4616,0 </a:t>
                      </a:r>
                      <a:r>
                        <a:rPr lang="ru-RU" sz="1200" b="1" kern="1200" dirty="0" smtClean="0">
                          <a:solidFill>
                            <a:schemeClr val="dk1"/>
                          </a:solidFill>
                          <a:latin typeface="+mn-lt"/>
                          <a:ea typeface="+mn-ea"/>
                          <a:cs typeface="+mn-cs"/>
                        </a:rPr>
                        <a:t>ТЫС. РУБ.</a:t>
                      </a:r>
                      <a:endParaRPr lang="ru-RU" sz="1200" dirty="0" smtClean="0"/>
                    </a:p>
                    <a:p>
                      <a:pPr algn="ctr"/>
                      <a:endParaRPr lang="ru-RU" sz="1200" dirty="0"/>
                    </a:p>
                  </a:txBody>
                  <a:tcPr>
                    <a:solidFill>
                      <a:schemeClr val="accent3">
                        <a:lumMod val="60000"/>
                        <a:lumOff val="40000"/>
                      </a:schemeClr>
                    </a:solidFill>
                  </a:tcPr>
                </a:tc>
                <a:tc>
                  <a:txBody>
                    <a:bodyPr/>
                    <a:lstStyle/>
                    <a:p>
                      <a:pPr algn="ctr"/>
                      <a:r>
                        <a:rPr lang="ru-RU" sz="1200" b="1" kern="1200" dirty="0" smtClean="0">
                          <a:solidFill>
                            <a:schemeClr val="dk1"/>
                          </a:solidFill>
                          <a:latin typeface="+mn-lt"/>
                          <a:ea typeface="+mn-ea"/>
                          <a:cs typeface="+mn-cs"/>
                        </a:rPr>
                        <a:t>Муниципальная программа Роговского сельского поселения «</a:t>
                      </a:r>
                      <a:r>
                        <a:rPr lang="ru-RU" sz="1200" b="1" kern="1200" dirty="0" err="1" smtClean="0">
                          <a:solidFill>
                            <a:schemeClr val="dk1"/>
                          </a:solidFill>
                          <a:latin typeface="+mn-lt"/>
                          <a:ea typeface="+mn-ea"/>
                          <a:cs typeface="+mn-cs"/>
                        </a:rPr>
                        <a:t>Энергоэффективность</a:t>
                      </a:r>
                      <a:r>
                        <a:rPr lang="ru-RU" sz="1200" b="1" kern="1200" dirty="0" smtClean="0">
                          <a:solidFill>
                            <a:schemeClr val="dk1"/>
                          </a:solidFill>
                          <a:latin typeface="+mn-lt"/>
                          <a:ea typeface="+mn-ea"/>
                          <a:cs typeface="+mn-cs"/>
                        </a:rPr>
                        <a:t> и развитие энергетики»</a:t>
                      </a:r>
                    </a:p>
                    <a:p>
                      <a:pPr algn="ctr"/>
                      <a:r>
                        <a:rPr lang="ru-RU" sz="1200" b="1" kern="1200" dirty="0" smtClean="0">
                          <a:solidFill>
                            <a:schemeClr val="dk1"/>
                          </a:solidFill>
                          <a:latin typeface="+mn-lt"/>
                          <a:ea typeface="+mn-ea"/>
                          <a:cs typeface="+mn-cs"/>
                        </a:rPr>
                        <a:t>30,0 ТЫС. РУБ.</a:t>
                      </a:r>
                      <a:endParaRPr lang="ru-RU" sz="1200" dirty="0"/>
                    </a:p>
                  </a:txBody>
                  <a:tcPr>
                    <a:solidFill>
                      <a:schemeClr val="accent3">
                        <a:lumMod val="60000"/>
                        <a:lumOff val="40000"/>
                      </a:schemeClr>
                    </a:solidFill>
                  </a:tcPr>
                </a:tc>
                <a:tc>
                  <a:txBody>
                    <a:bodyPr/>
                    <a:lstStyle/>
                    <a:p>
                      <a:pPr algn="ctr"/>
                      <a:r>
                        <a:rPr lang="ru-RU" sz="1200" b="1" kern="1200" dirty="0" smtClean="0">
                          <a:solidFill>
                            <a:schemeClr val="dk1"/>
                          </a:solidFill>
                          <a:latin typeface="+mn-lt"/>
                          <a:ea typeface="+mn-ea"/>
                          <a:cs typeface="+mn-cs"/>
                        </a:rPr>
                        <a:t>Муниципальная программа Роговского сельского поселения «Обеспечение общественного порядка и противодействие преступности»</a:t>
                      </a:r>
                    </a:p>
                    <a:p>
                      <a:pPr algn="ctr"/>
                      <a:r>
                        <a:rPr lang="ru-RU" sz="1200" b="1" kern="1200" dirty="0" smtClean="0">
                          <a:solidFill>
                            <a:schemeClr val="dk1"/>
                          </a:solidFill>
                          <a:latin typeface="+mn-lt"/>
                          <a:ea typeface="+mn-ea"/>
                          <a:cs typeface="+mn-cs"/>
                        </a:rPr>
                        <a:t>7,0 ТЫС. РУБ.</a:t>
                      </a:r>
                      <a:endParaRPr lang="ru-RU" sz="1200" dirty="0"/>
                    </a:p>
                  </a:txBody>
                  <a:tcPr>
                    <a:solidFill>
                      <a:schemeClr val="accent1">
                        <a:lumMod val="40000"/>
                        <a:lumOff val="60000"/>
                      </a:schemeClr>
                    </a:solidFill>
                  </a:tcPr>
                </a:tc>
                <a:tc vMerge="1">
                  <a:txBody>
                    <a:bodyPr/>
                    <a:lstStyle/>
                    <a:p>
                      <a:pPr algn="ctr"/>
                      <a:endParaRPr lang="ru-RU" sz="1000" dirty="0"/>
                    </a:p>
                  </a:txBody>
                  <a:tcPr>
                    <a:solidFill>
                      <a:schemeClr val="accent1">
                        <a:lumMod val="40000"/>
                        <a:lumOff val="60000"/>
                      </a:schemeClr>
                    </a:solidFill>
                  </a:tcPr>
                </a:tc>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571480"/>
          </a:xfrm>
        </p:spPr>
        <p:txBody>
          <a:bodyPr>
            <a:normAutofit/>
          </a:bodyPr>
          <a:lstStyle/>
          <a:p>
            <a:r>
              <a:rPr lang="ru-RU" sz="2000" dirty="0" smtClean="0">
                <a:solidFill>
                  <a:schemeClr val="tx2"/>
                </a:solidFill>
              </a:rPr>
              <a:t>МУНИЦИПАЛЬНОЕ ОБРАЗОВАНИЕ «РОГОВСКОЕ СЕЛЬСКОЕ ПОСЕЛЕНИЕ»</a:t>
            </a:r>
            <a:endParaRPr lang="ru-RU" sz="2000" dirty="0"/>
          </a:p>
        </p:txBody>
      </p:sp>
      <p:graphicFrame>
        <p:nvGraphicFramePr>
          <p:cNvPr id="4" name="Содержимое 3"/>
          <p:cNvGraphicFramePr>
            <a:graphicFrameLocks noGrp="1"/>
          </p:cNvGraphicFramePr>
          <p:nvPr>
            <p:ph idx="1"/>
          </p:nvPr>
        </p:nvGraphicFramePr>
        <p:xfrm>
          <a:off x="214281" y="500042"/>
          <a:ext cx="8715439" cy="5032062"/>
        </p:xfrm>
        <a:graphic>
          <a:graphicData uri="http://schemas.openxmlformats.org/drawingml/2006/table">
            <a:tbl>
              <a:tblPr firstRow="1" bandRow="1">
                <a:tableStyleId>{5C22544A-7EE6-4342-B048-85BDC9FD1C3A}</a:tableStyleId>
              </a:tblPr>
              <a:tblGrid>
                <a:gridCol w="1743087"/>
                <a:gridCol w="1428761"/>
                <a:gridCol w="1828813"/>
                <a:gridCol w="1657363"/>
                <a:gridCol w="2057415"/>
              </a:tblGrid>
              <a:tr h="642942">
                <a:tc gridSpan="5">
                  <a:txBody>
                    <a:bodyPr/>
                    <a:lstStyle/>
                    <a:p>
                      <a:pPr algn="ctr"/>
                      <a:r>
                        <a:rPr lang="ru-RU" dirty="0" smtClean="0">
                          <a:solidFill>
                            <a:schemeClr val="tx1"/>
                          </a:solidFill>
                        </a:rPr>
                        <a:t>СТРУКТУРА </a:t>
                      </a:r>
                      <a:r>
                        <a:rPr lang="ru-RU" baseline="0" dirty="0" smtClean="0">
                          <a:solidFill>
                            <a:schemeClr val="tx1"/>
                          </a:solidFill>
                        </a:rPr>
                        <a:t>МУНИЦИПАЛЬНЫХ ПРОГРАММ РОГОВСКОГО СЕЛЬСКОГО ПОСЕЛЕНИЯ НА 2020 ГОД</a:t>
                      </a:r>
                      <a:endParaRPr lang="ru-RU" dirty="0">
                        <a:solidFill>
                          <a:schemeClr val="tx1"/>
                        </a:solidFill>
                      </a:endParaRPr>
                    </a:p>
                  </a:txBody>
                  <a:tcPr/>
                </a:tc>
                <a:tc hMerge="1">
                  <a:txBody>
                    <a:bodyPr/>
                    <a:lstStyle/>
                    <a:p>
                      <a:endParaRPr lang="ru-RU" dirty="0"/>
                    </a:p>
                  </a:txBody>
                  <a:tcPr/>
                </a:tc>
                <a:tc hMerge="1">
                  <a:txBody>
                    <a:bodyPr/>
                    <a:lstStyle/>
                    <a:p>
                      <a:endParaRPr lang="ru-RU"/>
                    </a:p>
                  </a:txBody>
                  <a:tcPr/>
                </a:tc>
                <a:tc hMerge="1">
                  <a:txBody>
                    <a:bodyPr/>
                    <a:lstStyle/>
                    <a:p>
                      <a:endParaRPr lang="ru-RU" dirty="0"/>
                    </a:p>
                  </a:txBody>
                  <a:tcPr/>
                </a:tc>
                <a:tc hMerge="1">
                  <a:txBody>
                    <a:bodyPr/>
                    <a:lstStyle/>
                    <a:p>
                      <a:pPr algn="ctr"/>
                      <a:endParaRPr lang="ru-RU" dirty="0">
                        <a:solidFill>
                          <a:schemeClr val="tx1"/>
                        </a:solidFill>
                      </a:endParaRPr>
                    </a:p>
                  </a:txBody>
                  <a:tcPr/>
                </a:tc>
              </a:tr>
              <a:tr h="1285884">
                <a:tc>
                  <a:txBody>
                    <a:bodyPr/>
                    <a:lstStyle/>
                    <a:p>
                      <a:pPr algn="ctr"/>
                      <a:r>
                        <a:rPr lang="ru-RU" sz="1200" b="1" kern="1200" dirty="0" smtClean="0">
                          <a:solidFill>
                            <a:schemeClr val="dk1"/>
                          </a:solidFill>
                          <a:latin typeface="+mn-lt"/>
                          <a:ea typeface="+mn-ea"/>
                          <a:cs typeface="+mn-cs"/>
                        </a:rPr>
                        <a:t>Муниципальная программа Роговского сельского поселения «Благоустройство территории Роговского сельского  поселения»</a:t>
                      </a:r>
                    </a:p>
                    <a:p>
                      <a:pPr algn="ctr"/>
                      <a:r>
                        <a:rPr lang="ru-RU" sz="1200" b="1" kern="1200" dirty="0" smtClean="0">
                          <a:solidFill>
                            <a:schemeClr val="dk1"/>
                          </a:solidFill>
                          <a:latin typeface="+mn-lt"/>
                          <a:ea typeface="+mn-ea"/>
                          <a:cs typeface="+mn-cs"/>
                        </a:rPr>
                        <a:t>793,5 </a:t>
                      </a:r>
                      <a:r>
                        <a:rPr lang="ru-RU" sz="1200" b="1" kern="1200" dirty="0" smtClean="0">
                          <a:solidFill>
                            <a:schemeClr val="dk1"/>
                          </a:solidFill>
                          <a:latin typeface="+mn-lt"/>
                          <a:ea typeface="+mn-ea"/>
                          <a:cs typeface="+mn-cs"/>
                        </a:rPr>
                        <a:t>ТЫС. РУБ.</a:t>
                      </a:r>
                      <a:endParaRPr lang="ru-RU" sz="1200" dirty="0"/>
                    </a:p>
                  </a:txBody>
                  <a:tcPr>
                    <a:solidFill>
                      <a:schemeClr val="accent3">
                        <a:lumMod val="60000"/>
                        <a:lumOff val="40000"/>
                      </a:schemeClr>
                    </a:solidFill>
                  </a:tcPr>
                </a:tc>
                <a:tc>
                  <a:txBody>
                    <a:bodyPr/>
                    <a:lstStyle/>
                    <a:p>
                      <a:pPr algn="ctr"/>
                      <a:r>
                        <a:rPr lang="ru-RU" sz="1200" b="1" kern="1200" dirty="0" smtClean="0">
                          <a:solidFill>
                            <a:schemeClr val="dk1"/>
                          </a:solidFill>
                          <a:latin typeface="+mn-lt"/>
                          <a:ea typeface="+mn-ea"/>
                          <a:cs typeface="+mn-cs"/>
                        </a:rPr>
                        <a:t>Муниципальная программа  Роговского сельского поселения «Развитие культуры»</a:t>
                      </a:r>
                    </a:p>
                    <a:p>
                      <a:pPr algn="ctr"/>
                      <a:endParaRPr lang="ru-RU" sz="1200" b="1" kern="1200" dirty="0" smtClean="0">
                        <a:solidFill>
                          <a:schemeClr val="dk1"/>
                        </a:solidFill>
                        <a:latin typeface="+mn-lt"/>
                        <a:ea typeface="+mn-ea"/>
                        <a:cs typeface="+mn-cs"/>
                      </a:endParaRPr>
                    </a:p>
                    <a:p>
                      <a:pPr algn="ctr"/>
                      <a:r>
                        <a:rPr lang="ru-RU" sz="1200" b="1" kern="1200" dirty="0" smtClean="0">
                          <a:solidFill>
                            <a:schemeClr val="dk1"/>
                          </a:solidFill>
                          <a:latin typeface="+mn-lt"/>
                          <a:ea typeface="+mn-ea"/>
                          <a:cs typeface="+mn-cs"/>
                        </a:rPr>
                        <a:t>4566,4 </a:t>
                      </a:r>
                      <a:r>
                        <a:rPr lang="ru-RU" sz="1200" b="1" kern="1200" dirty="0" smtClean="0">
                          <a:solidFill>
                            <a:schemeClr val="dk1"/>
                          </a:solidFill>
                          <a:latin typeface="+mn-lt"/>
                          <a:ea typeface="+mn-ea"/>
                          <a:cs typeface="+mn-cs"/>
                        </a:rPr>
                        <a:t>ТЫС. РУБ.</a:t>
                      </a:r>
                      <a:endParaRPr lang="ru-RU" sz="1200" dirty="0"/>
                    </a:p>
                  </a:txBody>
                  <a:tcPr>
                    <a:solidFill>
                      <a:schemeClr val="accent1">
                        <a:lumMod val="60000"/>
                        <a:lumOff val="40000"/>
                      </a:schemeClr>
                    </a:solidFill>
                  </a:tcPr>
                </a:tc>
                <a:tc>
                  <a:txBody>
                    <a:bodyPr/>
                    <a:lstStyle/>
                    <a:p>
                      <a:pPr algn="ctr"/>
                      <a:r>
                        <a:rPr lang="ru-RU" sz="1200" b="1" kern="1200" dirty="0" smtClean="0">
                          <a:solidFill>
                            <a:schemeClr val="dk1"/>
                          </a:solidFill>
                          <a:latin typeface="+mn-lt"/>
                          <a:ea typeface="+mn-ea"/>
                          <a:cs typeface="+mn-cs"/>
                        </a:rPr>
                        <a:t>Муниципальная программа  Роговского сельского поселения «Обеспечение качественными жилищно-коммунальными услугами населения Роговского сельского поселения </a:t>
                      </a:r>
                    </a:p>
                    <a:p>
                      <a:pPr algn="ctr"/>
                      <a:r>
                        <a:rPr lang="ru-RU" sz="1200" b="1" kern="1200" dirty="0" smtClean="0">
                          <a:solidFill>
                            <a:schemeClr val="dk1"/>
                          </a:solidFill>
                          <a:latin typeface="+mn-lt"/>
                          <a:ea typeface="+mn-ea"/>
                          <a:cs typeface="+mn-cs"/>
                        </a:rPr>
                        <a:t>23,1 ТЫС.</a:t>
                      </a:r>
                      <a:r>
                        <a:rPr lang="ru-RU" sz="1200" b="1" kern="1200" baseline="0" dirty="0" smtClean="0">
                          <a:solidFill>
                            <a:schemeClr val="dk1"/>
                          </a:solidFill>
                          <a:latin typeface="+mn-lt"/>
                          <a:ea typeface="+mn-ea"/>
                          <a:cs typeface="+mn-cs"/>
                        </a:rPr>
                        <a:t> РУБ.</a:t>
                      </a:r>
                      <a:endParaRPr lang="ru-RU" sz="1200" dirty="0"/>
                    </a:p>
                  </a:txBody>
                  <a:tcPr>
                    <a:solidFill>
                      <a:schemeClr val="accent1">
                        <a:lumMod val="60000"/>
                        <a:lumOff val="40000"/>
                      </a:schemeClr>
                    </a:solidFill>
                  </a:tcPr>
                </a:tc>
                <a:tc>
                  <a:txBody>
                    <a:bodyPr/>
                    <a:lstStyle/>
                    <a:p>
                      <a:pPr algn="ctr"/>
                      <a:r>
                        <a:rPr lang="ru-RU" sz="1200" b="1" kern="1200" dirty="0" smtClean="0">
                          <a:solidFill>
                            <a:schemeClr val="dk1"/>
                          </a:solidFill>
                          <a:latin typeface="+mn-lt"/>
                          <a:ea typeface="+mn-ea"/>
                          <a:cs typeface="+mn-cs"/>
                        </a:rPr>
                        <a:t>Муниципальная программа  Роговского сельского поселения  «Социальная поддержка г</a:t>
                      </a:r>
                      <a:r>
                        <a:rPr lang="ru-RU" sz="1200" b="1" kern="1200" baseline="0" dirty="0" smtClean="0">
                          <a:solidFill>
                            <a:schemeClr val="dk1"/>
                          </a:solidFill>
                          <a:latin typeface="+mn-lt"/>
                          <a:ea typeface="+mn-ea"/>
                          <a:cs typeface="+mn-cs"/>
                        </a:rPr>
                        <a:t>раждан»</a:t>
                      </a:r>
                    </a:p>
                    <a:p>
                      <a:pPr algn="ctr"/>
                      <a:r>
                        <a:rPr lang="ru-RU" sz="1200" b="1" kern="1200" baseline="0" dirty="0" smtClean="0">
                          <a:solidFill>
                            <a:schemeClr val="dk1"/>
                          </a:solidFill>
                          <a:latin typeface="+mn-lt"/>
                          <a:ea typeface="+mn-ea"/>
                          <a:cs typeface="+mn-cs"/>
                        </a:rPr>
                        <a:t>62,4 ТЫС. РУБ.</a:t>
                      </a:r>
                      <a:endParaRPr lang="ru-RU" sz="1200" dirty="0"/>
                    </a:p>
                  </a:txBody>
                  <a:tcPr>
                    <a:solidFill>
                      <a:schemeClr val="bg2">
                        <a:lumMod val="50000"/>
                      </a:schemeClr>
                    </a:solidFill>
                  </a:tcPr>
                </a:tc>
                <a:tc rowSpan="2">
                  <a:txBody>
                    <a:bodyPr/>
                    <a:lstStyle/>
                    <a:p>
                      <a:pPr algn="ctr"/>
                      <a:r>
                        <a:rPr lang="ru-RU" sz="1200" b="1" kern="1200" dirty="0" smtClean="0">
                          <a:solidFill>
                            <a:schemeClr val="dk1"/>
                          </a:solidFill>
                          <a:latin typeface="+mn-lt"/>
                          <a:ea typeface="+mn-ea"/>
                          <a:cs typeface="+mn-cs"/>
                        </a:rPr>
                        <a:t>Муниципальная программа  Роговского сельского поселения «Участие в предупреждении и ликвидации последствий чрезвычайных ситуаций в границах Роговского сельского поселения, обеспечение первичных мер пожарной безопасности в границах населенных пунктов Роговского сельского поселения, осуществление мероприятий по обеспечению безопасности людей на водных объектах, охране их жизни и здоровья»</a:t>
                      </a:r>
                    </a:p>
                    <a:p>
                      <a:pPr algn="ctr"/>
                      <a:r>
                        <a:rPr lang="ru-RU" sz="1200" b="1" kern="1200" dirty="0" smtClean="0">
                          <a:solidFill>
                            <a:schemeClr val="dk1"/>
                          </a:solidFill>
                          <a:latin typeface="+mn-lt"/>
                          <a:ea typeface="+mn-ea"/>
                          <a:cs typeface="+mn-cs"/>
                        </a:rPr>
                        <a:t>0,0 ТЫС. РУБ.</a:t>
                      </a:r>
                      <a:endParaRPr lang="ru-RU" sz="1200" dirty="0" smtClean="0"/>
                    </a:p>
                    <a:p>
                      <a:pPr algn="ctr"/>
                      <a:endParaRPr lang="ru-RU" sz="1200" dirty="0"/>
                    </a:p>
                  </a:txBody>
                  <a:tcPr>
                    <a:solidFill>
                      <a:schemeClr val="bg2">
                        <a:lumMod val="50000"/>
                      </a:schemeClr>
                    </a:solidFill>
                  </a:tcPr>
                </a:tc>
              </a:tr>
              <a:tr h="2162996">
                <a:tc>
                  <a:txBody>
                    <a:bodyPr/>
                    <a:lstStyle/>
                    <a:p>
                      <a:pPr algn="ctr"/>
                      <a:r>
                        <a:rPr lang="ru-RU" sz="1200" b="1" kern="1200" dirty="0" smtClean="0">
                          <a:solidFill>
                            <a:schemeClr val="dk1"/>
                          </a:solidFill>
                          <a:latin typeface="+mn-lt"/>
                          <a:ea typeface="+mn-ea"/>
                          <a:cs typeface="+mn-cs"/>
                        </a:rPr>
                        <a:t>Муниципальная программа Роговского сельского поселения «Управление муниципальными финансами и создание условий для эффективного управления муниципальными финансами»</a:t>
                      </a:r>
                    </a:p>
                    <a:p>
                      <a:pPr algn="ctr"/>
                      <a:r>
                        <a:rPr lang="ru-RU" sz="1200" b="1" kern="1200" dirty="0" smtClean="0">
                          <a:solidFill>
                            <a:schemeClr val="dk1"/>
                          </a:solidFill>
                          <a:latin typeface="+mn-lt"/>
                          <a:ea typeface="+mn-ea"/>
                          <a:cs typeface="+mn-cs"/>
                        </a:rPr>
                        <a:t>19,5 ТЫС. РУБ.</a:t>
                      </a:r>
                      <a:endParaRPr lang="ru-RU" sz="1200" dirty="0"/>
                    </a:p>
                  </a:txBody>
                  <a:tcPr>
                    <a:solidFill>
                      <a:schemeClr val="bg2">
                        <a:lumMod val="50000"/>
                      </a:schemeClr>
                    </a:solidFill>
                  </a:tcPr>
                </a:tc>
                <a:tc>
                  <a:txBody>
                    <a:bodyPr/>
                    <a:lstStyle/>
                    <a:p>
                      <a:pPr algn="ctr"/>
                      <a:r>
                        <a:rPr lang="ru-RU" sz="1200" b="1" kern="1200" dirty="0" smtClean="0">
                          <a:solidFill>
                            <a:schemeClr val="dk1"/>
                          </a:solidFill>
                          <a:latin typeface="+mn-lt"/>
                          <a:ea typeface="+mn-ea"/>
                          <a:cs typeface="+mn-cs"/>
                        </a:rPr>
                        <a:t>Муниципальная программа  Роговского сельского поселения «Муниципальная политика»</a:t>
                      </a:r>
                    </a:p>
                    <a:p>
                      <a:pPr algn="ctr"/>
                      <a:r>
                        <a:rPr lang="ru-RU" sz="1200" b="1" kern="1200" dirty="0" smtClean="0">
                          <a:solidFill>
                            <a:schemeClr val="dk1"/>
                          </a:solidFill>
                          <a:latin typeface="+mn-lt"/>
                          <a:ea typeface="+mn-ea"/>
                          <a:cs typeface="+mn-cs"/>
                        </a:rPr>
                        <a:t>4616,0 </a:t>
                      </a:r>
                      <a:r>
                        <a:rPr lang="ru-RU" sz="1200" b="1" kern="1200" dirty="0" smtClean="0">
                          <a:solidFill>
                            <a:schemeClr val="dk1"/>
                          </a:solidFill>
                          <a:latin typeface="+mn-lt"/>
                          <a:ea typeface="+mn-ea"/>
                          <a:cs typeface="+mn-cs"/>
                        </a:rPr>
                        <a:t>ТЫС. РУБ.</a:t>
                      </a:r>
                      <a:endParaRPr lang="ru-RU" sz="1200" dirty="0" smtClean="0"/>
                    </a:p>
                    <a:p>
                      <a:pPr algn="ctr"/>
                      <a:endParaRPr lang="ru-RU" sz="1200" dirty="0"/>
                    </a:p>
                  </a:txBody>
                  <a:tcPr>
                    <a:solidFill>
                      <a:schemeClr val="accent3">
                        <a:lumMod val="60000"/>
                        <a:lumOff val="40000"/>
                      </a:schemeClr>
                    </a:solidFill>
                  </a:tcPr>
                </a:tc>
                <a:tc>
                  <a:txBody>
                    <a:bodyPr/>
                    <a:lstStyle/>
                    <a:p>
                      <a:pPr algn="ctr"/>
                      <a:r>
                        <a:rPr lang="ru-RU" sz="1200" b="1" kern="1200" dirty="0" smtClean="0">
                          <a:solidFill>
                            <a:schemeClr val="dk1"/>
                          </a:solidFill>
                          <a:latin typeface="+mn-lt"/>
                          <a:ea typeface="+mn-ea"/>
                          <a:cs typeface="+mn-cs"/>
                        </a:rPr>
                        <a:t>Муниципальная программа Роговского сельского поселения «</a:t>
                      </a:r>
                      <a:r>
                        <a:rPr lang="ru-RU" sz="1200" b="1" kern="1200" dirty="0" err="1" smtClean="0">
                          <a:solidFill>
                            <a:schemeClr val="dk1"/>
                          </a:solidFill>
                          <a:latin typeface="+mn-lt"/>
                          <a:ea typeface="+mn-ea"/>
                          <a:cs typeface="+mn-cs"/>
                        </a:rPr>
                        <a:t>Энергоэффективность</a:t>
                      </a:r>
                      <a:r>
                        <a:rPr lang="ru-RU" sz="1200" b="1" kern="1200" dirty="0" smtClean="0">
                          <a:solidFill>
                            <a:schemeClr val="dk1"/>
                          </a:solidFill>
                          <a:latin typeface="+mn-lt"/>
                          <a:ea typeface="+mn-ea"/>
                          <a:cs typeface="+mn-cs"/>
                        </a:rPr>
                        <a:t> и развитие энергетики»</a:t>
                      </a:r>
                    </a:p>
                    <a:p>
                      <a:pPr algn="ctr"/>
                      <a:r>
                        <a:rPr lang="ru-RU" sz="1200" b="1" kern="1200" dirty="0" smtClean="0">
                          <a:solidFill>
                            <a:schemeClr val="dk1"/>
                          </a:solidFill>
                          <a:latin typeface="+mn-lt"/>
                          <a:ea typeface="+mn-ea"/>
                          <a:cs typeface="+mn-cs"/>
                        </a:rPr>
                        <a:t>2</a:t>
                      </a:r>
                      <a:r>
                        <a:rPr lang="ru-RU" sz="1200" b="1" kern="1200" smtClean="0">
                          <a:solidFill>
                            <a:schemeClr val="dk1"/>
                          </a:solidFill>
                          <a:latin typeface="+mn-lt"/>
                          <a:ea typeface="+mn-ea"/>
                          <a:cs typeface="+mn-cs"/>
                        </a:rPr>
                        <a:t>0,0 </a:t>
                      </a:r>
                      <a:r>
                        <a:rPr lang="ru-RU" sz="1200" b="1" kern="1200" dirty="0" smtClean="0">
                          <a:solidFill>
                            <a:schemeClr val="dk1"/>
                          </a:solidFill>
                          <a:latin typeface="+mn-lt"/>
                          <a:ea typeface="+mn-ea"/>
                          <a:cs typeface="+mn-cs"/>
                        </a:rPr>
                        <a:t>ТЫС. РУБ.</a:t>
                      </a:r>
                      <a:endParaRPr lang="ru-RU" sz="1200" dirty="0"/>
                    </a:p>
                  </a:txBody>
                  <a:tcPr>
                    <a:solidFill>
                      <a:schemeClr val="accent3">
                        <a:lumMod val="60000"/>
                        <a:lumOff val="40000"/>
                      </a:schemeClr>
                    </a:solidFill>
                  </a:tcPr>
                </a:tc>
                <a:tc>
                  <a:txBody>
                    <a:bodyPr/>
                    <a:lstStyle/>
                    <a:p>
                      <a:pPr algn="ctr"/>
                      <a:r>
                        <a:rPr lang="ru-RU" sz="1200" b="1" kern="1200" dirty="0" smtClean="0">
                          <a:solidFill>
                            <a:schemeClr val="dk1"/>
                          </a:solidFill>
                          <a:latin typeface="+mn-lt"/>
                          <a:ea typeface="+mn-ea"/>
                          <a:cs typeface="+mn-cs"/>
                        </a:rPr>
                        <a:t>Муниципальная программа Роговского сельского поселения «Обеспечение общественного порядка и противодействие преступности»</a:t>
                      </a:r>
                    </a:p>
                    <a:p>
                      <a:pPr algn="ctr"/>
                      <a:r>
                        <a:rPr lang="ru-RU" sz="1200" b="1" kern="1200" dirty="0" smtClean="0">
                          <a:solidFill>
                            <a:schemeClr val="dk1"/>
                          </a:solidFill>
                          <a:latin typeface="+mn-lt"/>
                          <a:ea typeface="+mn-ea"/>
                          <a:cs typeface="+mn-cs"/>
                        </a:rPr>
                        <a:t>7,0 ТЫС. РУБ.</a:t>
                      </a:r>
                      <a:endParaRPr lang="ru-RU" sz="1200" dirty="0"/>
                    </a:p>
                  </a:txBody>
                  <a:tcPr>
                    <a:solidFill>
                      <a:schemeClr val="accent1">
                        <a:lumMod val="40000"/>
                        <a:lumOff val="60000"/>
                      </a:schemeClr>
                    </a:solidFill>
                  </a:tcPr>
                </a:tc>
                <a:tc vMerge="1">
                  <a:txBody>
                    <a:bodyPr/>
                    <a:lstStyle/>
                    <a:p>
                      <a:pPr algn="ctr"/>
                      <a:endParaRPr lang="ru-RU" sz="1000" dirty="0"/>
                    </a:p>
                  </a:txBody>
                  <a:tcPr>
                    <a:solidFill>
                      <a:schemeClr val="accent1">
                        <a:lumMod val="40000"/>
                        <a:lumOff val="60000"/>
                      </a:schemeClr>
                    </a:solidFill>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18058"/>
          </a:xfrm>
        </p:spPr>
        <p:txBody>
          <a:bodyPr>
            <a:normAutofit/>
          </a:bodyPr>
          <a:lstStyle/>
          <a:p>
            <a:r>
              <a:rPr lang="ru-RU" sz="2000" dirty="0" smtClean="0">
                <a:solidFill>
                  <a:schemeClr val="tx2"/>
                </a:solidFill>
              </a:rPr>
              <a:t>МУНИЦИПАЛЬНОЕ ОБРАЗОВАНИЕ «РОГОВСКОЕ СЕЛЬСКОЕ ПОСЕЛЕНИЕ»</a:t>
            </a:r>
            <a:endParaRPr lang="ru-RU" sz="2000" dirty="0">
              <a:solidFill>
                <a:schemeClr val="tx2"/>
              </a:solidFill>
            </a:endParaRPr>
          </a:p>
        </p:txBody>
      </p:sp>
      <p:graphicFrame>
        <p:nvGraphicFramePr>
          <p:cNvPr id="4" name="Содержимое 3"/>
          <p:cNvGraphicFramePr>
            <a:graphicFrameLocks noGrp="1"/>
          </p:cNvGraphicFramePr>
          <p:nvPr>
            <p:ph idx="1"/>
          </p:nvPr>
        </p:nvGraphicFramePr>
        <p:xfrm>
          <a:off x="457200" y="908720"/>
          <a:ext cx="8229600" cy="521744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90066"/>
          </a:xfrm>
        </p:spPr>
        <p:txBody>
          <a:bodyPr>
            <a:normAutofit/>
          </a:bodyPr>
          <a:lstStyle/>
          <a:p>
            <a:r>
              <a:rPr lang="ru-RU" sz="2000" dirty="0" smtClean="0">
                <a:solidFill>
                  <a:schemeClr val="tx2"/>
                </a:solidFill>
              </a:rPr>
              <a:t>МУНИЦИПАЛЬНОЕ ОБРАЗОВАНИЕ «РОГОВСКОЕ СЕЛЬСКОЕ ПОСЕЛЕНИЕ»</a:t>
            </a:r>
            <a:endParaRPr lang="ru-RU" sz="2000" dirty="0"/>
          </a:p>
        </p:txBody>
      </p:sp>
      <p:graphicFrame>
        <p:nvGraphicFramePr>
          <p:cNvPr id="5" name="Содержимое 4"/>
          <p:cNvGraphicFramePr>
            <a:graphicFrameLocks noGrp="1"/>
          </p:cNvGraphicFramePr>
          <p:nvPr>
            <p:ph idx="1"/>
          </p:nvPr>
        </p:nvGraphicFramePr>
        <p:xfrm>
          <a:off x="457200" y="1124744"/>
          <a:ext cx="8229600" cy="500141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332656"/>
            <a:ext cx="8229600" cy="288032"/>
          </a:xfrm>
        </p:spPr>
        <p:txBody>
          <a:bodyPr>
            <a:normAutofit fontScale="90000"/>
          </a:bodyPr>
          <a:lstStyle/>
          <a:p>
            <a:r>
              <a:rPr lang="ru-RU" sz="2000" dirty="0" smtClean="0">
                <a:solidFill>
                  <a:schemeClr val="tx2"/>
                </a:solidFill>
              </a:rPr>
              <a:t/>
            </a:r>
            <a:br>
              <a:rPr lang="ru-RU" sz="2000" dirty="0" smtClean="0">
                <a:solidFill>
                  <a:schemeClr val="tx2"/>
                </a:solidFill>
              </a:rPr>
            </a:br>
            <a:r>
              <a:rPr lang="ru-RU" sz="2000" dirty="0">
                <a:solidFill>
                  <a:schemeClr val="tx2"/>
                </a:solidFill>
              </a:rPr>
              <a:t/>
            </a:r>
            <a:br>
              <a:rPr lang="ru-RU" sz="2000" dirty="0">
                <a:solidFill>
                  <a:schemeClr val="tx2"/>
                </a:solidFill>
              </a:rPr>
            </a:br>
            <a:r>
              <a:rPr lang="ru-RU" sz="2000" dirty="0" smtClean="0">
                <a:solidFill>
                  <a:schemeClr val="tx2"/>
                </a:solidFill>
              </a:rPr>
              <a:t/>
            </a:r>
            <a:br>
              <a:rPr lang="ru-RU" sz="2000" dirty="0" smtClean="0">
                <a:solidFill>
                  <a:schemeClr val="tx2"/>
                </a:solidFill>
              </a:rPr>
            </a:br>
            <a:r>
              <a:rPr lang="ru-RU" sz="2000" dirty="0">
                <a:solidFill>
                  <a:schemeClr val="tx2"/>
                </a:solidFill>
              </a:rPr>
              <a:t/>
            </a:r>
            <a:br>
              <a:rPr lang="ru-RU" sz="2000" dirty="0">
                <a:solidFill>
                  <a:schemeClr val="tx2"/>
                </a:solidFill>
              </a:rPr>
            </a:br>
            <a:r>
              <a:rPr lang="ru-RU" sz="2000" dirty="0" smtClean="0">
                <a:solidFill>
                  <a:schemeClr val="tx2"/>
                </a:solidFill>
              </a:rPr>
              <a:t/>
            </a:r>
            <a:br>
              <a:rPr lang="ru-RU" sz="2000" dirty="0" smtClean="0">
                <a:solidFill>
                  <a:schemeClr val="tx2"/>
                </a:solidFill>
              </a:rPr>
            </a:br>
            <a:r>
              <a:rPr lang="ru-RU" sz="2000" dirty="0" smtClean="0">
                <a:solidFill>
                  <a:schemeClr val="tx2"/>
                </a:solidFill>
              </a:rPr>
              <a:t>МУНИЦИПАЛЬНОЕ ОБРАЗОВАНИЕ «РОГОВСКОЕ СЕЛЬСКОЕ ПОСЕЛЕНИЕ»</a:t>
            </a:r>
            <a:br>
              <a:rPr lang="ru-RU" sz="2000" dirty="0" smtClean="0">
                <a:solidFill>
                  <a:schemeClr val="tx2"/>
                </a:solidFill>
              </a:rPr>
            </a:br>
            <a:r>
              <a:rPr lang="ru-RU" sz="2000" dirty="0" smtClean="0">
                <a:solidFill>
                  <a:schemeClr val="tx2"/>
                </a:solidFill>
              </a:rPr>
              <a:t/>
            </a:r>
            <a:br>
              <a:rPr lang="ru-RU" sz="2000" dirty="0" smtClean="0">
                <a:solidFill>
                  <a:schemeClr val="tx2"/>
                </a:solidFill>
              </a:rPr>
            </a:br>
            <a:r>
              <a:rPr lang="ru-RU" sz="2000" b="1" dirty="0" smtClean="0"/>
              <a:t>ОСНОВНЫЕ ПАРАМЕТРЫ </a:t>
            </a:r>
            <a:r>
              <a:rPr lang="ru-RU" sz="2000" b="1" dirty="0" smtClean="0"/>
              <a:t>БЮДЖЕТА РОГОВСКОГО СЕЛЬСКОГО ПОСЕЛЕНИЯ ЕГОРЛЫКСКОГО РАЙОНА НА 2018 ГОД И НА ПЛАНОВЫЙ ПЕРИОД </a:t>
            </a:r>
            <a:br>
              <a:rPr lang="ru-RU" sz="2000" b="1" dirty="0" smtClean="0"/>
            </a:br>
            <a:r>
              <a:rPr lang="ru-RU" sz="2000" b="1" dirty="0" smtClean="0"/>
              <a:t>2019 И 2020 ГОДОВ</a:t>
            </a:r>
            <a:r>
              <a:rPr lang="ru-RU" sz="2000" dirty="0">
                <a:solidFill>
                  <a:schemeClr val="tx2"/>
                </a:solidFill>
              </a:rPr>
              <a:t/>
            </a:r>
            <a:br>
              <a:rPr lang="ru-RU" sz="2000" dirty="0">
                <a:solidFill>
                  <a:schemeClr val="tx2"/>
                </a:solidFill>
              </a:rPr>
            </a:br>
            <a:r>
              <a:rPr lang="ru-RU" sz="2000" dirty="0" smtClean="0">
                <a:solidFill>
                  <a:schemeClr val="tx2"/>
                </a:solidFill>
              </a:rPr>
              <a:t/>
            </a:r>
            <a:br>
              <a:rPr lang="ru-RU" sz="2000" dirty="0" smtClean="0">
                <a:solidFill>
                  <a:schemeClr val="tx2"/>
                </a:solidFill>
              </a:rPr>
            </a:br>
            <a:endParaRPr lang="ru-RU" sz="2000" dirty="0"/>
          </a:p>
        </p:txBody>
      </p:sp>
      <p:graphicFrame>
        <p:nvGraphicFramePr>
          <p:cNvPr id="4" name="Содержимое 3"/>
          <p:cNvGraphicFramePr>
            <a:graphicFrameLocks noGrp="1"/>
          </p:cNvGraphicFramePr>
          <p:nvPr>
            <p:ph idx="1"/>
          </p:nvPr>
        </p:nvGraphicFramePr>
        <p:xfrm>
          <a:off x="251520" y="1707741"/>
          <a:ext cx="8321008" cy="3795931"/>
        </p:xfrm>
        <a:graphic>
          <a:graphicData uri="http://schemas.openxmlformats.org/drawingml/2006/table">
            <a:tbl>
              <a:tblPr firstRow="1" bandRow="1">
                <a:tableStyleId>{5C22544A-7EE6-4342-B048-85BDC9FD1C3A}</a:tableStyleId>
              </a:tblPr>
              <a:tblGrid>
                <a:gridCol w="2820681"/>
                <a:gridCol w="1974476"/>
                <a:gridCol w="1410340"/>
                <a:gridCol w="2115511"/>
              </a:tblGrid>
              <a:tr h="519742">
                <a:tc rowSpan="2">
                  <a:txBody>
                    <a:bodyPr/>
                    <a:lstStyle/>
                    <a:p>
                      <a:pPr indent="-68580" algn="ctr">
                        <a:lnSpc>
                          <a:spcPct val="150000"/>
                        </a:lnSpc>
                        <a:spcAft>
                          <a:spcPts val="0"/>
                        </a:spcAft>
                      </a:pPr>
                      <a:r>
                        <a:rPr lang="ru-RU" sz="1200" b="1" dirty="0">
                          <a:latin typeface="Times New Roman"/>
                          <a:ea typeface="Times New Roman"/>
                          <a:cs typeface="Times New Roman"/>
                        </a:rPr>
                        <a:t>Показатель</a:t>
                      </a:r>
                      <a:endParaRPr lang="ru-RU" sz="1000" dirty="0">
                        <a:latin typeface="Arial"/>
                        <a:ea typeface="Times New Roman"/>
                        <a:cs typeface="Times New Roman"/>
                      </a:endParaRPr>
                    </a:p>
                  </a:txBody>
                  <a:tcPr marL="68580" marR="68580" marT="0" marB="0"/>
                </a:tc>
                <a:tc gridSpan="3">
                  <a:txBody>
                    <a:bodyPr/>
                    <a:lstStyle/>
                    <a:p>
                      <a:pPr indent="457200" algn="ctr">
                        <a:lnSpc>
                          <a:spcPct val="115000"/>
                        </a:lnSpc>
                        <a:spcAft>
                          <a:spcPts val="0"/>
                        </a:spcAft>
                      </a:pPr>
                      <a:r>
                        <a:rPr lang="ru-RU" sz="1200" b="1" dirty="0" smtClean="0">
                          <a:latin typeface="Times New Roman"/>
                          <a:ea typeface="Times New Roman"/>
                          <a:cs typeface="Times New Roman"/>
                        </a:rPr>
                        <a:t>Решение</a:t>
                      </a:r>
                      <a:r>
                        <a:rPr lang="ru-RU" sz="1200" b="1" baseline="0" dirty="0" smtClean="0">
                          <a:latin typeface="Times New Roman"/>
                          <a:ea typeface="Times New Roman"/>
                          <a:cs typeface="Times New Roman"/>
                        </a:rPr>
                        <a:t>  №47 от 25.12.2017 года</a:t>
                      </a:r>
                      <a:endParaRPr lang="ru-RU" sz="1000" dirty="0">
                        <a:latin typeface="Arial"/>
                        <a:ea typeface="Times New Roman"/>
                        <a:cs typeface="Times New Roman"/>
                      </a:endParaRPr>
                    </a:p>
                  </a:txBody>
                  <a:tcPr marL="68580" marR="68580" marT="0" marB="0"/>
                </a:tc>
                <a:tc hMerge="1">
                  <a:txBody>
                    <a:bodyPr/>
                    <a:lstStyle/>
                    <a:p>
                      <a:endParaRPr lang="ru-RU"/>
                    </a:p>
                  </a:txBody>
                  <a:tcPr/>
                </a:tc>
                <a:tc hMerge="1">
                  <a:txBody>
                    <a:bodyPr/>
                    <a:lstStyle/>
                    <a:p>
                      <a:endParaRPr lang="ru-RU"/>
                    </a:p>
                  </a:txBody>
                  <a:tcPr/>
                </a:tc>
              </a:tr>
              <a:tr h="272823">
                <a:tc vMerge="1">
                  <a:txBody>
                    <a:bodyPr/>
                    <a:lstStyle/>
                    <a:p>
                      <a:endParaRPr lang="ru-RU"/>
                    </a:p>
                  </a:txBody>
                  <a:tcPr/>
                </a:tc>
                <a:tc>
                  <a:txBody>
                    <a:bodyPr/>
                    <a:lstStyle/>
                    <a:p>
                      <a:pPr indent="0" algn="ctr">
                        <a:lnSpc>
                          <a:spcPct val="100000"/>
                        </a:lnSpc>
                        <a:spcAft>
                          <a:spcPts val="0"/>
                        </a:spcAft>
                      </a:pPr>
                      <a:r>
                        <a:rPr lang="ru-RU" sz="1200" b="1" dirty="0">
                          <a:latin typeface="Times New Roman"/>
                          <a:ea typeface="Times New Roman"/>
                          <a:cs typeface="Times New Roman"/>
                        </a:rPr>
                        <a:t>2018</a:t>
                      </a:r>
                      <a:endParaRPr lang="ru-RU" sz="1000" dirty="0">
                        <a:latin typeface="Arial"/>
                        <a:ea typeface="Times New Roman"/>
                        <a:cs typeface="Times New Roman"/>
                      </a:endParaRPr>
                    </a:p>
                  </a:txBody>
                  <a:tcPr marL="68580" marR="68580" marT="0" marB="0"/>
                </a:tc>
                <a:tc>
                  <a:txBody>
                    <a:bodyPr/>
                    <a:lstStyle/>
                    <a:p>
                      <a:pPr indent="0" algn="ctr">
                        <a:lnSpc>
                          <a:spcPct val="100000"/>
                        </a:lnSpc>
                        <a:spcAft>
                          <a:spcPts val="0"/>
                        </a:spcAft>
                      </a:pPr>
                      <a:r>
                        <a:rPr lang="ru-RU" sz="1200" b="1" dirty="0">
                          <a:latin typeface="Times New Roman"/>
                          <a:ea typeface="Times New Roman"/>
                          <a:cs typeface="Times New Roman"/>
                        </a:rPr>
                        <a:t>2019</a:t>
                      </a:r>
                      <a:endParaRPr lang="ru-RU" sz="1000" dirty="0">
                        <a:latin typeface="Arial"/>
                        <a:ea typeface="Times New Roman"/>
                        <a:cs typeface="Times New Roman"/>
                      </a:endParaRPr>
                    </a:p>
                  </a:txBody>
                  <a:tcPr marL="68580" marR="68580" marT="0" marB="0"/>
                </a:tc>
                <a:tc>
                  <a:txBody>
                    <a:bodyPr/>
                    <a:lstStyle/>
                    <a:p>
                      <a:pPr indent="0" algn="ctr">
                        <a:lnSpc>
                          <a:spcPct val="100000"/>
                        </a:lnSpc>
                        <a:spcAft>
                          <a:spcPts val="0"/>
                        </a:spcAft>
                      </a:pPr>
                      <a:r>
                        <a:rPr lang="ru-RU" sz="1200" b="1" dirty="0" smtClean="0">
                          <a:latin typeface="Times New Roman"/>
                          <a:ea typeface="Times New Roman"/>
                          <a:cs typeface="Times New Roman"/>
                        </a:rPr>
                        <a:t>2020</a:t>
                      </a:r>
                      <a:endParaRPr lang="ru-RU" sz="1000" dirty="0">
                        <a:latin typeface="Arial"/>
                        <a:ea typeface="Times New Roman"/>
                        <a:cs typeface="Times New Roman"/>
                      </a:endParaRPr>
                    </a:p>
                  </a:txBody>
                  <a:tcPr marL="68580" marR="68580" marT="0" marB="0"/>
                </a:tc>
              </a:tr>
              <a:tr h="373669">
                <a:tc>
                  <a:txBody>
                    <a:bodyPr/>
                    <a:lstStyle/>
                    <a:p>
                      <a:pPr algn="l">
                        <a:lnSpc>
                          <a:spcPct val="115000"/>
                        </a:lnSpc>
                        <a:spcAft>
                          <a:spcPts val="0"/>
                        </a:spcAft>
                      </a:pPr>
                      <a:r>
                        <a:rPr lang="en-US" sz="1200" b="1" dirty="0">
                          <a:latin typeface="Times New Roman"/>
                          <a:ea typeface="Times New Roman"/>
                        </a:rPr>
                        <a:t>I</a:t>
                      </a:r>
                      <a:r>
                        <a:rPr lang="ru-RU" sz="1200" b="1" dirty="0">
                          <a:latin typeface="Times New Roman"/>
                          <a:ea typeface="Times New Roman"/>
                        </a:rPr>
                        <a:t>. </a:t>
                      </a:r>
                      <a:r>
                        <a:rPr lang="ru-RU" sz="1200" b="1" dirty="0" smtClean="0">
                          <a:latin typeface="Times New Roman"/>
                          <a:ea typeface="Times New Roman"/>
                        </a:rPr>
                        <a:t>Доходы,</a:t>
                      </a:r>
                      <a:r>
                        <a:rPr lang="ru-RU" sz="1200" b="1" baseline="0" dirty="0" smtClean="0">
                          <a:latin typeface="Times New Roman"/>
                          <a:ea typeface="Times New Roman"/>
                        </a:rPr>
                        <a:t> </a:t>
                      </a:r>
                      <a:r>
                        <a:rPr lang="ru-RU" sz="1200" b="1" dirty="0" smtClean="0">
                          <a:latin typeface="Times New Roman"/>
                          <a:ea typeface="Times New Roman"/>
                        </a:rPr>
                        <a:t>всего</a:t>
                      </a:r>
                      <a:endParaRPr lang="ru-RU" sz="1400" dirty="0">
                        <a:latin typeface="Times New Roman"/>
                        <a:ea typeface="Times New Roman"/>
                      </a:endParaRPr>
                    </a:p>
                  </a:txBody>
                  <a:tcPr marL="68580" marR="68580" marT="0" marB="0" anchor="ctr"/>
                </a:tc>
                <a:tc>
                  <a:txBody>
                    <a:bodyPr/>
                    <a:lstStyle/>
                    <a:p>
                      <a:pPr indent="0" algn="ctr">
                        <a:lnSpc>
                          <a:spcPct val="100000"/>
                        </a:lnSpc>
                        <a:spcAft>
                          <a:spcPts val="0"/>
                        </a:spcAft>
                      </a:pPr>
                      <a:endParaRPr lang="ru-RU" sz="1200" b="1" dirty="0" smtClean="0">
                        <a:latin typeface="Times New Roman"/>
                        <a:ea typeface="Times New Roman"/>
                        <a:cs typeface="Times New Roman"/>
                      </a:endParaRPr>
                    </a:p>
                    <a:p>
                      <a:pPr indent="0" algn="ctr">
                        <a:lnSpc>
                          <a:spcPct val="100000"/>
                        </a:lnSpc>
                        <a:spcAft>
                          <a:spcPts val="0"/>
                        </a:spcAft>
                      </a:pPr>
                      <a:r>
                        <a:rPr lang="ru-RU" sz="1200" b="1" dirty="0" smtClean="0">
                          <a:latin typeface="Times New Roman"/>
                          <a:ea typeface="Times New Roman"/>
                          <a:cs typeface="Times New Roman"/>
                        </a:rPr>
                        <a:t>10444,7</a:t>
                      </a:r>
                      <a:endParaRPr lang="ru-RU" sz="1000" dirty="0">
                        <a:latin typeface="Arial"/>
                        <a:ea typeface="Times New Roman"/>
                        <a:cs typeface="Times New Roman"/>
                      </a:endParaRPr>
                    </a:p>
                  </a:txBody>
                  <a:tcPr marL="68580" marR="68580" marT="0" marB="0"/>
                </a:tc>
                <a:tc>
                  <a:txBody>
                    <a:bodyPr/>
                    <a:lstStyle/>
                    <a:p>
                      <a:pPr indent="0" algn="ctr">
                        <a:lnSpc>
                          <a:spcPct val="100000"/>
                        </a:lnSpc>
                        <a:spcAft>
                          <a:spcPts val="0"/>
                        </a:spcAft>
                      </a:pPr>
                      <a:endParaRPr lang="ru-RU" sz="1200" b="1" dirty="0" smtClean="0">
                        <a:latin typeface="Times New Roman"/>
                        <a:ea typeface="Times New Roman"/>
                        <a:cs typeface="Times New Roman"/>
                      </a:endParaRPr>
                    </a:p>
                    <a:p>
                      <a:pPr indent="0" algn="ctr">
                        <a:lnSpc>
                          <a:spcPct val="100000"/>
                        </a:lnSpc>
                        <a:spcAft>
                          <a:spcPts val="0"/>
                        </a:spcAft>
                      </a:pPr>
                      <a:r>
                        <a:rPr lang="ru-RU" sz="1200" b="1" dirty="0" smtClean="0">
                          <a:latin typeface="Times New Roman"/>
                          <a:ea typeface="Times New Roman"/>
                          <a:cs typeface="Times New Roman"/>
                        </a:rPr>
                        <a:t>9921,2</a:t>
                      </a:r>
                      <a:endParaRPr lang="ru-RU" sz="1000" dirty="0">
                        <a:latin typeface="Arial"/>
                        <a:ea typeface="Times New Roman"/>
                        <a:cs typeface="Times New Roman"/>
                      </a:endParaRPr>
                    </a:p>
                  </a:txBody>
                  <a:tcPr marL="68580" marR="68580" marT="0" marB="0"/>
                </a:tc>
                <a:tc>
                  <a:txBody>
                    <a:bodyPr/>
                    <a:lstStyle/>
                    <a:p>
                      <a:pPr indent="0" algn="ctr">
                        <a:lnSpc>
                          <a:spcPct val="100000"/>
                        </a:lnSpc>
                        <a:spcAft>
                          <a:spcPts val="0"/>
                        </a:spcAft>
                      </a:pPr>
                      <a:endParaRPr lang="ru-RU" sz="1200" b="1" dirty="0" smtClean="0">
                        <a:latin typeface="Times New Roman"/>
                        <a:ea typeface="Times New Roman"/>
                        <a:cs typeface="Times New Roman"/>
                      </a:endParaRPr>
                    </a:p>
                    <a:p>
                      <a:pPr indent="0" algn="ctr">
                        <a:lnSpc>
                          <a:spcPct val="100000"/>
                        </a:lnSpc>
                        <a:spcAft>
                          <a:spcPts val="0"/>
                        </a:spcAft>
                      </a:pPr>
                      <a:r>
                        <a:rPr lang="ru-RU" sz="1200" b="1" dirty="0" smtClean="0">
                          <a:latin typeface="Times New Roman"/>
                          <a:ea typeface="Times New Roman"/>
                          <a:cs typeface="Times New Roman"/>
                        </a:rPr>
                        <a:t>10165,3</a:t>
                      </a:r>
                      <a:endParaRPr lang="ru-RU" sz="1000" dirty="0">
                        <a:latin typeface="Arial"/>
                        <a:ea typeface="Times New Roman"/>
                        <a:cs typeface="Times New Roman"/>
                      </a:endParaRPr>
                    </a:p>
                  </a:txBody>
                  <a:tcPr marL="68580" marR="68580" marT="0" marB="0"/>
                </a:tc>
              </a:tr>
              <a:tr h="203563">
                <a:tc>
                  <a:txBody>
                    <a:bodyPr/>
                    <a:lstStyle/>
                    <a:p>
                      <a:pPr algn="l">
                        <a:lnSpc>
                          <a:spcPct val="115000"/>
                        </a:lnSpc>
                        <a:spcAft>
                          <a:spcPts val="0"/>
                        </a:spcAft>
                      </a:pPr>
                      <a:r>
                        <a:rPr lang="ru-RU" sz="1200" dirty="0">
                          <a:latin typeface="Times New Roman"/>
                          <a:ea typeface="Times New Roman"/>
                        </a:rPr>
                        <a:t>из них:</a:t>
                      </a:r>
                      <a:endParaRPr lang="ru-RU" sz="1400" dirty="0">
                        <a:latin typeface="Times New Roman"/>
                        <a:ea typeface="Times New Roman"/>
                      </a:endParaRPr>
                    </a:p>
                  </a:txBody>
                  <a:tcPr marL="68580" marR="68580" marT="0" marB="0" anchor="ctr"/>
                </a:tc>
                <a:tc>
                  <a:txBody>
                    <a:bodyPr/>
                    <a:lstStyle/>
                    <a:p>
                      <a:pPr indent="0" algn="ctr">
                        <a:lnSpc>
                          <a:spcPct val="100000"/>
                        </a:lnSpc>
                        <a:spcAft>
                          <a:spcPts val="0"/>
                        </a:spcAft>
                      </a:pPr>
                      <a:endParaRPr lang="ru-RU" sz="1000" dirty="0">
                        <a:latin typeface="Arial"/>
                        <a:ea typeface="Times New Roman"/>
                        <a:cs typeface="Times New Roman"/>
                      </a:endParaRPr>
                    </a:p>
                  </a:txBody>
                  <a:tcPr marL="68580" marR="68580" marT="0" marB="0"/>
                </a:tc>
                <a:tc>
                  <a:txBody>
                    <a:bodyPr/>
                    <a:lstStyle/>
                    <a:p>
                      <a:pPr indent="0" algn="ctr">
                        <a:lnSpc>
                          <a:spcPct val="100000"/>
                        </a:lnSpc>
                        <a:spcAft>
                          <a:spcPts val="0"/>
                        </a:spcAft>
                      </a:pPr>
                      <a:endParaRPr lang="ru-RU" sz="1000">
                        <a:latin typeface="Arial"/>
                        <a:ea typeface="Times New Roman"/>
                        <a:cs typeface="Times New Roman"/>
                      </a:endParaRPr>
                    </a:p>
                  </a:txBody>
                  <a:tcPr marL="68580" marR="68580" marT="0" marB="0"/>
                </a:tc>
                <a:tc>
                  <a:txBody>
                    <a:bodyPr/>
                    <a:lstStyle/>
                    <a:p>
                      <a:pPr indent="0" algn="ctr">
                        <a:lnSpc>
                          <a:spcPct val="100000"/>
                        </a:lnSpc>
                        <a:spcAft>
                          <a:spcPts val="0"/>
                        </a:spcAft>
                      </a:pPr>
                      <a:endParaRPr lang="ru-RU" sz="1000">
                        <a:latin typeface="Arial"/>
                        <a:ea typeface="Times New Roman"/>
                        <a:cs typeface="Times New Roman"/>
                      </a:endParaRPr>
                    </a:p>
                  </a:txBody>
                  <a:tcPr marL="68580" marR="68580" marT="0" marB="0"/>
                </a:tc>
              </a:tr>
              <a:tr h="267223">
                <a:tc>
                  <a:txBody>
                    <a:bodyPr/>
                    <a:lstStyle/>
                    <a:p>
                      <a:pPr algn="l">
                        <a:lnSpc>
                          <a:spcPct val="115000"/>
                        </a:lnSpc>
                        <a:spcAft>
                          <a:spcPts val="0"/>
                        </a:spcAft>
                      </a:pPr>
                      <a:r>
                        <a:rPr lang="ru-RU" sz="1200" dirty="0">
                          <a:latin typeface="Times New Roman"/>
                          <a:ea typeface="Times New Roman"/>
                        </a:rPr>
                        <a:t>налоговые и неналоговые доходы</a:t>
                      </a:r>
                      <a:endParaRPr lang="ru-RU" sz="1400" dirty="0">
                        <a:latin typeface="Times New Roman"/>
                        <a:ea typeface="Times New Roman"/>
                      </a:endParaRPr>
                    </a:p>
                  </a:txBody>
                  <a:tcPr marL="68580" marR="68580" marT="0" marB="0" anchor="b"/>
                </a:tc>
                <a:tc>
                  <a:txBody>
                    <a:bodyPr/>
                    <a:lstStyle/>
                    <a:p>
                      <a:pPr indent="0" algn="ctr">
                        <a:lnSpc>
                          <a:spcPct val="100000"/>
                        </a:lnSpc>
                        <a:spcAft>
                          <a:spcPts val="0"/>
                        </a:spcAft>
                      </a:pPr>
                      <a:r>
                        <a:rPr lang="ru-RU" sz="1200" dirty="0" smtClean="0">
                          <a:latin typeface="Times New Roman"/>
                          <a:ea typeface="Times New Roman"/>
                          <a:cs typeface="Times New Roman"/>
                        </a:rPr>
                        <a:t>7322,9</a:t>
                      </a:r>
                      <a:endParaRPr lang="ru-RU" sz="1000" dirty="0">
                        <a:latin typeface="Arial"/>
                        <a:ea typeface="Times New Roman"/>
                        <a:cs typeface="Times New Roman"/>
                      </a:endParaRPr>
                    </a:p>
                  </a:txBody>
                  <a:tcPr marL="68580" marR="68580" marT="0" marB="0"/>
                </a:tc>
                <a:tc>
                  <a:txBody>
                    <a:bodyPr/>
                    <a:lstStyle/>
                    <a:p>
                      <a:pPr indent="0" algn="ctr">
                        <a:lnSpc>
                          <a:spcPct val="100000"/>
                        </a:lnSpc>
                        <a:spcAft>
                          <a:spcPts val="0"/>
                        </a:spcAft>
                      </a:pPr>
                      <a:r>
                        <a:rPr lang="ru-RU" sz="1200" dirty="0" smtClean="0">
                          <a:latin typeface="Times New Roman"/>
                          <a:ea typeface="Times New Roman"/>
                          <a:cs typeface="Times New Roman"/>
                        </a:rPr>
                        <a:t>7414,6</a:t>
                      </a:r>
                      <a:endParaRPr lang="ru-RU" sz="1000" dirty="0">
                        <a:latin typeface="Arial"/>
                        <a:ea typeface="Times New Roman"/>
                        <a:cs typeface="Times New Roman"/>
                      </a:endParaRPr>
                    </a:p>
                  </a:txBody>
                  <a:tcPr marL="68580" marR="68580" marT="0" marB="0"/>
                </a:tc>
                <a:tc>
                  <a:txBody>
                    <a:bodyPr/>
                    <a:lstStyle/>
                    <a:p>
                      <a:pPr indent="0" algn="ctr">
                        <a:lnSpc>
                          <a:spcPct val="100000"/>
                        </a:lnSpc>
                        <a:spcAft>
                          <a:spcPts val="0"/>
                        </a:spcAft>
                      </a:pPr>
                      <a:r>
                        <a:rPr lang="ru-RU" sz="1200" dirty="0" smtClean="0">
                          <a:latin typeface="Times New Roman"/>
                          <a:ea typeface="Times New Roman"/>
                          <a:cs typeface="Times New Roman"/>
                        </a:rPr>
                        <a:t>7508,8</a:t>
                      </a:r>
                      <a:endParaRPr lang="ru-RU" sz="1000" dirty="0">
                        <a:latin typeface="Arial"/>
                        <a:ea typeface="Times New Roman"/>
                        <a:cs typeface="Times New Roman"/>
                      </a:endParaRPr>
                    </a:p>
                  </a:txBody>
                  <a:tcPr marL="68580" marR="68580" marT="0" marB="0"/>
                </a:tc>
              </a:tr>
              <a:tr h="365522">
                <a:tc>
                  <a:txBody>
                    <a:bodyPr/>
                    <a:lstStyle/>
                    <a:p>
                      <a:pPr algn="l">
                        <a:lnSpc>
                          <a:spcPct val="115000"/>
                        </a:lnSpc>
                        <a:spcAft>
                          <a:spcPts val="0"/>
                        </a:spcAft>
                      </a:pPr>
                      <a:r>
                        <a:rPr lang="ru-RU" sz="1200" dirty="0">
                          <a:latin typeface="Times New Roman"/>
                          <a:ea typeface="Times New Roman"/>
                        </a:rPr>
                        <a:t>безвозмездные поступления </a:t>
                      </a:r>
                      <a:endParaRPr lang="ru-RU" sz="1400" dirty="0">
                        <a:latin typeface="Times New Roman"/>
                        <a:ea typeface="Times New Roman"/>
                      </a:endParaRPr>
                    </a:p>
                  </a:txBody>
                  <a:tcPr marL="68580" marR="68580" marT="0" marB="0"/>
                </a:tc>
                <a:tc>
                  <a:txBody>
                    <a:bodyPr/>
                    <a:lstStyle/>
                    <a:p>
                      <a:pPr indent="0" algn="ctr">
                        <a:lnSpc>
                          <a:spcPct val="100000"/>
                        </a:lnSpc>
                        <a:spcAft>
                          <a:spcPts val="0"/>
                        </a:spcAft>
                      </a:pPr>
                      <a:r>
                        <a:rPr lang="ru-RU" sz="1200" dirty="0" smtClean="0">
                          <a:latin typeface="Times New Roman"/>
                          <a:ea typeface="Times New Roman"/>
                          <a:cs typeface="Times New Roman"/>
                        </a:rPr>
                        <a:t>3121,8</a:t>
                      </a:r>
                      <a:endParaRPr lang="ru-RU" sz="1000" dirty="0">
                        <a:latin typeface="Arial"/>
                        <a:ea typeface="Times New Roman"/>
                        <a:cs typeface="Times New Roman"/>
                      </a:endParaRPr>
                    </a:p>
                  </a:txBody>
                  <a:tcPr marL="68580" marR="68580" marT="0" marB="0"/>
                </a:tc>
                <a:tc>
                  <a:txBody>
                    <a:bodyPr/>
                    <a:lstStyle/>
                    <a:p>
                      <a:pPr indent="0" algn="ctr">
                        <a:lnSpc>
                          <a:spcPct val="100000"/>
                        </a:lnSpc>
                        <a:spcAft>
                          <a:spcPts val="0"/>
                        </a:spcAft>
                      </a:pPr>
                      <a:r>
                        <a:rPr lang="ru-RU" sz="1200" dirty="0" smtClean="0">
                          <a:latin typeface="Times New Roman"/>
                          <a:ea typeface="Times New Roman"/>
                          <a:cs typeface="Times New Roman"/>
                        </a:rPr>
                        <a:t>2506,6</a:t>
                      </a:r>
                      <a:endParaRPr lang="ru-RU" sz="1000" dirty="0">
                        <a:latin typeface="Arial"/>
                        <a:ea typeface="Times New Roman"/>
                        <a:cs typeface="Times New Roman"/>
                      </a:endParaRPr>
                    </a:p>
                  </a:txBody>
                  <a:tcPr marL="68580" marR="68580" marT="0" marB="0"/>
                </a:tc>
                <a:tc>
                  <a:txBody>
                    <a:bodyPr/>
                    <a:lstStyle/>
                    <a:p>
                      <a:pPr indent="0" algn="ctr">
                        <a:lnSpc>
                          <a:spcPct val="100000"/>
                        </a:lnSpc>
                        <a:spcAft>
                          <a:spcPts val="0"/>
                        </a:spcAft>
                      </a:pPr>
                      <a:r>
                        <a:rPr lang="ru-RU" sz="1200" dirty="0" smtClean="0">
                          <a:latin typeface="Times New Roman"/>
                          <a:ea typeface="Times New Roman"/>
                          <a:cs typeface="Times New Roman"/>
                        </a:rPr>
                        <a:t>2656,5</a:t>
                      </a:r>
                      <a:endParaRPr lang="ru-RU" sz="1000" dirty="0">
                        <a:latin typeface="Arial"/>
                        <a:ea typeface="Times New Roman"/>
                        <a:cs typeface="Times New Roman"/>
                      </a:endParaRPr>
                    </a:p>
                  </a:txBody>
                  <a:tcPr marL="68580" marR="68580" marT="0" marB="0"/>
                </a:tc>
              </a:tr>
              <a:tr h="398468">
                <a:tc>
                  <a:txBody>
                    <a:bodyPr/>
                    <a:lstStyle/>
                    <a:p>
                      <a:pPr algn="l">
                        <a:lnSpc>
                          <a:spcPct val="115000"/>
                        </a:lnSpc>
                        <a:spcAft>
                          <a:spcPts val="0"/>
                        </a:spcAft>
                      </a:pPr>
                      <a:r>
                        <a:rPr lang="en-US" sz="1200" b="1">
                          <a:latin typeface="Times New Roman"/>
                          <a:ea typeface="Times New Roman"/>
                        </a:rPr>
                        <a:t>II</a:t>
                      </a:r>
                      <a:r>
                        <a:rPr lang="ru-RU" sz="1200" b="1">
                          <a:latin typeface="Times New Roman"/>
                          <a:ea typeface="Times New Roman"/>
                        </a:rPr>
                        <a:t>. Расходы, всего</a:t>
                      </a:r>
                      <a:endParaRPr lang="ru-RU" sz="1400">
                        <a:latin typeface="Times New Roman"/>
                        <a:ea typeface="Times New Roman"/>
                      </a:endParaRPr>
                    </a:p>
                  </a:txBody>
                  <a:tcPr marL="68580" marR="68580" marT="0" marB="0" anchor="ctr"/>
                </a:tc>
                <a:tc>
                  <a:txBody>
                    <a:bodyPr/>
                    <a:lstStyle/>
                    <a:p>
                      <a:pPr indent="0" algn="ctr">
                        <a:lnSpc>
                          <a:spcPct val="100000"/>
                        </a:lnSpc>
                        <a:spcAft>
                          <a:spcPts val="0"/>
                        </a:spcAft>
                      </a:pPr>
                      <a:r>
                        <a:rPr lang="ru-RU" sz="1200" b="1" dirty="0" smtClean="0">
                          <a:latin typeface="Times New Roman"/>
                          <a:ea typeface="Times New Roman"/>
                          <a:cs typeface="Times New Roman"/>
                        </a:rPr>
                        <a:t>10535,9</a:t>
                      </a:r>
                      <a:endParaRPr lang="ru-RU" sz="1000" dirty="0">
                        <a:latin typeface="Arial"/>
                        <a:ea typeface="Times New Roman"/>
                        <a:cs typeface="Times New Roman"/>
                      </a:endParaRPr>
                    </a:p>
                  </a:txBody>
                  <a:tcPr marL="68580" marR="68580" marT="0" marB="0"/>
                </a:tc>
                <a:tc>
                  <a:txBody>
                    <a:bodyPr/>
                    <a:lstStyle/>
                    <a:p>
                      <a:pPr indent="0" algn="ctr">
                        <a:lnSpc>
                          <a:spcPct val="100000"/>
                        </a:lnSpc>
                        <a:spcAft>
                          <a:spcPts val="0"/>
                        </a:spcAft>
                      </a:pPr>
                      <a:r>
                        <a:rPr lang="ru-RU" sz="1200" b="1" dirty="0" smtClean="0">
                          <a:latin typeface="Times New Roman"/>
                          <a:ea typeface="Times New Roman"/>
                          <a:cs typeface="Times New Roman"/>
                        </a:rPr>
                        <a:t>10006,4</a:t>
                      </a:r>
                      <a:endParaRPr lang="ru-RU" sz="1000" dirty="0">
                        <a:latin typeface="Arial"/>
                        <a:ea typeface="Times New Roman"/>
                        <a:cs typeface="Times New Roman"/>
                      </a:endParaRPr>
                    </a:p>
                  </a:txBody>
                  <a:tcPr marL="68580" marR="68580" marT="0" marB="0"/>
                </a:tc>
                <a:tc>
                  <a:txBody>
                    <a:bodyPr/>
                    <a:lstStyle/>
                    <a:p>
                      <a:pPr indent="0" algn="ctr">
                        <a:lnSpc>
                          <a:spcPct val="100000"/>
                        </a:lnSpc>
                        <a:spcAft>
                          <a:spcPts val="0"/>
                        </a:spcAft>
                      </a:pPr>
                      <a:r>
                        <a:rPr lang="ru-RU" sz="1200" b="1" dirty="0" smtClean="0">
                          <a:latin typeface="Times New Roman"/>
                          <a:ea typeface="Times New Roman"/>
                          <a:cs typeface="Times New Roman"/>
                        </a:rPr>
                        <a:t>10226,2</a:t>
                      </a:r>
                      <a:endParaRPr lang="ru-RU" sz="1000" dirty="0">
                        <a:latin typeface="Arial"/>
                        <a:ea typeface="Times New Roman"/>
                        <a:cs typeface="Times New Roman"/>
                      </a:endParaRPr>
                    </a:p>
                  </a:txBody>
                  <a:tcPr marL="68580" marR="68580" marT="0" marB="0"/>
                </a:tc>
              </a:tr>
              <a:tr h="597984">
                <a:tc>
                  <a:txBody>
                    <a:bodyPr/>
                    <a:lstStyle/>
                    <a:p>
                      <a:pPr algn="l">
                        <a:lnSpc>
                          <a:spcPct val="115000"/>
                        </a:lnSpc>
                        <a:spcAft>
                          <a:spcPts val="0"/>
                        </a:spcAft>
                      </a:pPr>
                      <a:r>
                        <a:rPr lang="en-US" sz="1200" b="1">
                          <a:latin typeface="Times New Roman"/>
                          <a:ea typeface="Times New Roman"/>
                        </a:rPr>
                        <a:t>III</a:t>
                      </a:r>
                      <a:r>
                        <a:rPr lang="ru-RU" sz="1200" b="1">
                          <a:latin typeface="Times New Roman"/>
                          <a:ea typeface="Times New Roman"/>
                        </a:rPr>
                        <a:t>. Дефицит </a:t>
                      </a:r>
                      <a:endParaRPr lang="ru-RU" sz="1400">
                        <a:latin typeface="Times New Roman"/>
                        <a:ea typeface="Times New Roman"/>
                      </a:endParaRPr>
                    </a:p>
                    <a:p>
                      <a:pPr algn="l">
                        <a:lnSpc>
                          <a:spcPct val="115000"/>
                        </a:lnSpc>
                        <a:spcAft>
                          <a:spcPts val="0"/>
                        </a:spcAft>
                      </a:pPr>
                      <a:r>
                        <a:rPr lang="ru-RU" sz="1200" b="1">
                          <a:latin typeface="Times New Roman"/>
                          <a:ea typeface="Times New Roman"/>
                        </a:rPr>
                        <a:t>(-), профицит (+),</a:t>
                      </a:r>
                      <a:endParaRPr lang="ru-RU" sz="1400">
                        <a:latin typeface="Times New Roman"/>
                        <a:ea typeface="Times New Roman"/>
                      </a:endParaRPr>
                    </a:p>
                  </a:txBody>
                  <a:tcPr marL="68580" marR="68580" marT="0" marB="0"/>
                </a:tc>
                <a:tc>
                  <a:txBody>
                    <a:bodyPr/>
                    <a:lstStyle/>
                    <a:p>
                      <a:pPr indent="0" algn="ctr">
                        <a:lnSpc>
                          <a:spcPct val="100000"/>
                        </a:lnSpc>
                        <a:spcAft>
                          <a:spcPts val="0"/>
                        </a:spcAft>
                      </a:pPr>
                      <a:r>
                        <a:rPr lang="ru-RU" sz="1200" b="1" dirty="0" smtClean="0">
                          <a:latin typeface="Times New Roman"/>
                          <a:ea typeface="Times New Roman"/>
                          <a:cs typeface="Times New Roman"/>
                        </a:rPr>
                        <a:t>-91,2</a:t>
                      </a:r>
                      <a:endParaRPr lang="ru-RU" sz="1000" dirty="0">
                        <a:latin typeface="Arial"/>
                        <a:ea typeface="Times New Roman"/>
                        <a:cs typeface="Times New Roman"/>
                      </a:endParaRPr>
                    </a:p>
                  </a:txBody>
                  <a:tcPr marL="68580" marR="68580" marT="0" marB="0" anchor="ctr"/>
                </a:tc>
                <a:tc>
                  <a:txBody>
                    <a:bodyPr/>
                    <a:lstStyle/>
                    <a:p>
                      <a:pPr indent="0" algn="ctr">
                        <a:lnSpc>
                          <a:spcPct val="100000"/>
                        </a:lnSpc>
                        <a:spcAft>
                          <a:spcPts val="0"/>
                        </a:spcAft>
                      </a:pPr>
                      <a:r>
                        <a:rPr lang="ru-RU" sz="1200" b="1" dirty="0" smtClean="0">
                          <a:latin typeface="Times New Roman"/>
                          <a:ea typeface="Times New Roman"/>
                          <a:cs typeface="Times New Roman"/>
                        </a:rPr>
                        <a:t>-85,2</a:t>
                      </a:r>
                      <a:endParaRPr lang="ru-RU" sz="1000" dirty="0">
                        <a:latin typeface="Arial"/>
                        <a:ea typeface="Times New Roman"/>
                        <a:cs typeface="Times New Roman"/>
                      </a:endParaRPr>
                    </a:p>
                  </a:txBody>
                  <a:tcPr marL="68580" marR="68580" marT="0" marB="0" anchor="ctr"/>
                </a:tc>
                <a:tc>
                  <a:txBody>
                    <a:bodyPr/>
                    <a:lstStyle/>
                    <a:p>
                      <a:pPr indent="0" algn="ctr">
                        <a:lnSpc>
                          <a:spcPct val="100000"/>
                        </a:lnSpc>
                        <a:spcAft>
                          <a:spcPts val="0"/>
                        </a:spcAft>
                      </a:pPr>
                      <a:r>
                        <a:rPr lang="ru-RU" sz="1200" b="1" dirty="0" smtClean="0">
                          <a:latin typeface="Times New Roman"/>
                          <a:ea typeface="Times New Roman"/>
                          <a:cs typeface="Times New Roman"/>
                        </a:rPr>
                        <a:t>-60,9</a:t>
                      </a:r>
                      <a:endParaRPr lang="ru-RU" sz="1000" b="1" dirty="0">
                        <a:latin typeface="Arial"/>
                        <a:ea typeface="Times New Roman"/>
                        <a:cs typeface="Times New Roman"/>
                      </a:endParaRPr>
                    </a:p>
                  </a:txBody>
                  <a:tcPr marL="68580" marR="68580" marT="0" marB="0" anchor="ctr"/>
                </a:tc>
              </a:tr>
              <a:tr h="796937">
                <a:tc>
                  <a:txBody>
                    <a:bodyPr/>
                    <a:lstStyle/>
                    <a:p>
                      <a:pPr algn="l">
                        <a:lnSpc>
                          <a:spcPct val="115000"/>
                        </a:lnSpc>
                        <a:spcAft>
                          <a:spcPts val="0"/>
                        </a:spcAft>
                      </a:pPr>
                      <a:r>
                        <a:rPr lang="ru-RU" sz="1200" b="1">
                          <a:latin typeface="Times New Roman"/>
                          <a:ea typeface="Times New Roman"/>
                        </a:rPr>
                        <a:t>в % к объему собственных доходов</a:t>
                      </a:r>
                      <a:endParaRPr lang="ru-RU" sz="1400">
                        <a:latin typeface="Times New Roman"/>
                        <a:ea typeface="Times New Roman"/>
                      </a:endParaRPr>
                    </a:p>
                  </a:txBody>
                  <a:tcPr marL="68580" marR="68580" marT="0" marB="0"/>
                </a:tc>
                <a:tc>
                  <a:txBody>
                    <a:bodyPr/>
                    <a:lstStyle/>
                    <a:p>
                      <a:pPr indent="0" algn="ctr">
                        <a:lnSpc>
                          <a:spcPct val="100000"/>
                        </a:lnSpc>
                        <a:spcAft>
                          <a:spcPts val="0"/>
                        </a:spcAft>
                      </a:pPr>
                      <a:r>
                        <a:rPr lang="ru-RU" sz="1200" b="1" dirty="0" smtClean="0">
                          <a:latin typeface="Times New Roman"/>
                          <a:ea typeface="Times New Roman"/>
                          <a:cs typeface="Times New Roman"/>
                        </a:rPr>
                        <a:t>1,2%</a:t>
                      </a:r>
                      <a:endParaRPr lang="ru-RU" sz="1000" dirty="0">
                        <a:latin typeface="Arial"/>
                        <a:ea typeface="Times New Roman"/>
                        <a:cs typeface="Times New Roman"/>
                      </a:endParaRPr>
                    </a:p>
                  </a:txBody>
                  <a:tcPr marL="68580" marR="68580" marT="0" marB="0" anchor="ctr"/>
                </a:tc>
                <a:tc>
                  <a:txBody>
                    <a:bodyPr/>
                    <a:lstStyle/>
                    <a:p>
                      <a:pPr indent="0" algn="ctr">
                        <a:lnSpc>
                          <a:spcPct val="100000"/>
                        </a:lnSpc>
                        <a:spcAft>
                          <a:spcPts val="0"/>
                        </a:spcAft>
                      </a:pPr>
                      <a:r>
                        <a:rPr lang="ru-RU" sz="1200" b="1" dirty="0" smtClean="0">
                          <a:latin typeface="Times New Roman"/>
                          <a:ea typeface="Times New Roman"/>
                        </a:rPr>
                        <a:t>1,1%</a:t>
                      </a:r>
                      <a:endParaRPr lang="ru-RU" sz="1400" dirty="0">
                        <a:latin typeface="Times New Roman"/>
                        <a:ea typeface="Times New Roman"/>
                      </a:endParaRPr>
                    </a:p>
                  </a:txBody>
                  <a:tcPr marL="68580" marR="68580" marT="0" marB="0" anchor="ctr"/>
                </a:tc>
                <a:tc>
                  <a:txBody>
                    <a:bodyPr/>
                    <a:lstStyle/>
                    <a:p>
                      <a:pPr indent="0" algn="ctr">
                        <a:lnSpc>
                          <a:spcPct val="100000"/>
                        </a:lnSpc>
                        <a:spcAft>
                          <a:spcPts val="0"/>
                        </a:spcAft>
                      </a:pPr>
                      <a:r>
                        <a:rPr lang="ru-RU" sz="1000" b="1" dirty="0" smtClean="0">
                          <a:latin typeface="Arial"/>
                          <a:ea typeface="Times New Roman"/>
                          <a:cs typeface="Times New Roman"/>
                        </a:rPr>
                        <a:t>0,8%</a:t>
                      </a:r>
                      <a:endParaRPr lang="ru-RU" sz="1000" b="1" dirty="0">
                        <a:latin typeface="Arial"/>
                        <a:ea typeface="Times New Roman"/>
                        <a:cs typeface="Times New Roman"/>
                      </a:endParaRPr>
                    </a:p>
                  </a:txBody>
                  <a:tcPr marL="68580" marR="68580" marT="0" marB="0" anchor="ct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90066"/>
          </a:xfrm>
        </p:spPr>
        <p:txBody>
          <a:bodyPr>
            <a:normAutofit/>
          </a:bodyPr>
          <a:lstStyle/>
          <a:p>
            <a:r>
              <a:rPr lang="ru-RU" sz="2000" dirty="0" smtClean="0">
                <a:solidFill>
                  <a:schemeClr val="tx2"/>
                </a:solidFill>
              </a:rPr>
              <a:t>МУНИЦИПАЛЬНОЕ ОБРАЗОВАНИЕ «РОГОВСКОЕ СЕЛЬСКОЕ ПОСЕЛЕНИЕ»</a:t>
            </a:r>
            <a:endParaRPr lang="ru-RU" sz="2000" dirty="0"/>
          </a:p>
        </p:txBody>
      </p:sp>
      <p:sp>
        <p:nvSpPr>
          <p:cNvPr id="3" name="Содержимое 2"/>
          <p:cNvSpPr>
            <a:spLocks noGrp="1"/>
          </p:cNvSpPr>
          <p:nvPr>
            <p:ph idx="1"/>
          </p:nvPr>
        </p:nvSpPr>
        <p:spPr>
          <a:xfrm>
            <a:off x="457200" y="908720"/>
            <a:ext cx="8229600" cy="5217443"/>
          </a:xfrm>
        </p:spPr>
        <p:txBody>
          <a:bodyPr>
            <a:normAutofit/>
          </a:bodyPr>
          <a:lstStyle/>
          <a:p>
            <a:pPr algn="ctr">
              <a:buNone/>
            </a:pPr>
            <a:r>
              <a:rPr lang="ru-RU" sz="2000" b="1" dirty="0" smtClean="0"/>
              <a:t>ДЕФИЦИТ (ПРОФИЦИТ) БЮДЖЕТА ПОСЕЛЕНИЯ И ИСТОЧНИКИ ЕГО ФИНАНСИРОВАНИЯ</a:t>
            </a:r>
          </a:p>
          <a:p>
            <a:pPr algn="ctr">
              <a:buNone/>
            </a:pPr>
            <a:endParaRPr lang="ru-RU" sz="2000" dirty="0"/>
          </a:p>
        </p:txBody>
      </p:sp>
      <p:graphicFrame>
        <p:nvGraphicFramePr>
          <p:cNvPr id="4" name="Таблица 3"/>
          <p:cNvGraphicFramePr>
            <a:graphicFrameLocks noGrp="1"/>
          </p:cNvGraphicFramePr>
          <p:nvPr/>
        </p:nvGraphicFramePr>
        <p:xfrm>
          <a:off x="857224" y="1928803"/>
          <a:ext cx="6786609" cy="2918083"/>
        </p:xfrm>
        <a:graphic>
          <a:graphicData uri="http://schemas.openxmlformats.org/drawingml/2006/table">
            <a:tbl>
              <a:tblPr/>
              <a:tblGrid>
                <a:gridCol w="2531383"/>
                <a:gridCol w="1265286"/>
                <a:gridCol w="1494970"/>
                <a:gridCol w="1494970"/>
              </a:tblGrid>
              <a:tr h="640691">
                <a:tc rowSpan="2">
                  <a:txBody>
                    <a:bodyPr/>
                    <a:lstStyle/>
                    <a:p>
                      <a:pPr indent="-68580" algn="ctr">
                        <a:lnSpc>
                          <a:spcPct val="150000"/>
                        </a:lnSpc>
                        <a:spcAft>
                          <a:spcPts val="0"/>
                        </a:spcAft>
                      </a:pPr>
                      <a:r>
                        <a:rPr lang="ru-RU" sz="1200" b="1" dirty="0">
                          <a:latin typeface="Times New Roman"/>
                          <a:ea typeface="Times New Roman"/>
                          <a:cs typeface="Times New Roman"/>
                        </a:rPr>
                        <a:t>Показатель</a:t>
                      </a:r>
                      <a:endParaRPr lang="ru-RU" sz="1000" dirty="0">
                        <a:latin typeface="Arial"/>
                        <a:ea typeface="Times New Roman"/>
                        <a:cs typeface="Times New Roman"/>
                      </a:endParaRPr>
                    </a:p>
                  </a:txBody>
                  <a:tcPr marL="67318" marR="673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0" algn="ctr">
                        <a:lnSpc>
                          <a:spcPct val="100000"/>
                        </a:lnSpc>
                        <a:spcAft>
                          <a:spcPts val="0"/>
                        </a:spcAft>
                      </a:pPr>
                      <a:r>
                        <a:rPr lang="ru-RU" sz="1200" b="1" dirty="0" smtClean="0">
                          <a:latin typeface="Times New Roman"/>
                          <a:ea typeface="Times New Roman"/>
                          <a:cs typeface="Times New Roman"/>
                        </a:rPr>
                        <a:t>2018</a:t>
                      </a:r>
                      <a:endParaRPr lang="ru-RU" sz="1000" dirty="0">
                        <a:latin typeface="Arial"/>
                        <a:ea typeface="Times New Roman"/>
                        <a:cs typeface="Times New Roman"/>
                      </a:endParaRPr>
                    </a:p>
                  </a:txBody>
                  <a:tcPr marL="67318" marR="673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0" algn="ctr">
                        <a:lnSpc>
                          <a:spcPct val="100000"/>
                        </a:lnSpc>
                        <a:spcAft>
                          <a:spcPts val="0"/>
                        </a:spcAft>
                      </a:pPr>
                      <a:r>
                        <a:rPr lang="ru-RU" sz="1200" b="1" dirty="0" smtClean="0">
                          <a:latin typeface="Times New Roman"/>
                          <a:ea typeface="Times New Roman"/>
                          <a:cs typeface="Times New Roman"/>
                        </a:rPr>
                        <a:t>2019</a:t>
                      </a:r>
                      <a:endParaRPr lang="ru-RU" sz="1000" dirty="0">
                        <a:latin typeface="Arial"/>
                        <a:ea typeface="Times New Roman"/>
                        <a:cs typeface="Times New Roman"/>
                      </a:endParaRPr>
                    </a:p>
                  </a:txBody>
                  <a:tcPr marL="67318" marR="673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0" algn="ctr">
                        <a:lnSpc>
                          <a:spcPct val="100000"/>
                        </a:lnSpc>
                        <a:spcAft>
                          <a:spcPts val="0"/>
                        </a:spcAft>
                      </a:pPr>
                      <a:r>
                        <a:rPr lang="ru-RU" sz="1200" b="1" dirty="0" smtClean="0">
                          <a:latin typeface="Times New Roman"/>
                          <a:ea typeface="Times New Roman"/>
                          <a:cs typeface="Times New Roman"/>
                        </a:rPr>
                        <a:t>2020</a:t>
                      </a:r>
                      <a:endParaRPr lang="ru-RU" sz="1000" dirty="0">
                        <a:latin typeface="Arial"/>
                        <a:ea typeface="Times New Roman"/>
                        <a:cs typeface="Times New Roman"/>
                      </a:endParaRPr>
                    </a:p>
                  </a:txBody>
                  <a:tcPr marL="67318" marR="673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9498">
                <a:tc vMerge="1">
                  <a:txBody>
                    <a:bodyPr/>
                    <a:lstStyle/>
                    <a:p>
                      <a:endParaRPr lang="ru-RU"/>
                    </a:p>
                  </a:txBody>
                  <a:tcPr/>
                </a:tc>
                <a:tc>
                  <a:txBody>
                    <a:bodyPr/>
                    <a:lstStyle/>
                    <a:p>
                      <a:pPr indent="0" algn="ctr">
                        <a:lnSpc>
                          <a:spcPct val="100000"/>
                        </a:lnSpc>
                        <a:spcAft>
                          <a:spcPts val="0"/>
                        </a:spcAft>
                      </a:pPr>
                      <a:r>
                        <a:rPr lang="ru-RU" sz="1200" dirty="0">
                          <a:latin typeface="Times New Roman"/>
                          <a:ea typeface="Times New Roman"/>
                          <a:cs typeface="Times New Roman"/>
                        </a:rPr>
                        <a:t>Проект</a:t>
                      </a:r>
                      <a:endParaRPr lang="ru-RU" sz="1000" dirty="0">
                        <a:latin typeface="Arial"/>
                        <a:ea typeface="Times New Roman"/>
                        <a:cs typeface="Times New Roman"/>
                      </a:endParaRPr>
                    </a:p>
                  </a:txBody>
                  <a:tcPr marL="67318" marR="673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0" algn="ctr">
                        <a:lnSpc>
                          <a:spcPct val="100000"/>
                        </a:lnSpc>
                        <a:spcAft>
                          <a:spcPts val="0"/>
                        </a:spcAft>
                      </a:pPr>
                      <a:r>
                        <a:rPr lang="ru-RU" sz="1200" dirty="0">
                          <a:latin typeface="Times New Roman"/>
                          <a:ea typeface="Times New Roman"/>
                          <a:cs typeface="Times New Roman"/>
                        </a:rPr>
                        <a:t>Проект</a:t>
                      </a:r>
                      <a:endParaRPr lang="ru-RU" sz="1000" dirty="0">
                        <a:latin typeface="Arial"/>
                        <a:ea typeface="Times New Roman"/>
                        <a:cs typeface="Times New Roman"/>
                      </a:endParaRPr>
                    </a:p>
                  </a:txBody>
                  <a:tcPr marL="67318" marR="673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0" algn="ctr">
                        <a:lnSpc>
                          <a:spcPct val="100000"/>
                        </a:lnSpc>
                        <a:spcAft>
                          <a:spcPts val="0"/>
                        </a:spcAft>
                      </a:pPr>
                      <a:r>
                        <a:rPr lang="ru-RU" sz="1200" dirty="0">
                          <a:latin typeface="Times New Roman"/>
                          <a:ea typeface="Times New Roman"/>
                          <a:cs typeface="Times New Roman"/>
                        </a:rPr>
                        <a:t>Проект</a:t>
                      </a:r>
                      <a:endParaRPr lang="ru-RU" sz="1000" dirty="0">
                        <a:latin typeface="Arial"/>
                        <a:ea typeface="Times New Roman"/>
                        <a:cs typeface="Times New Roman"/>
                      </a:endParaRPr>
                    </a:p>
                  </a:txBody>
                  <a:tcPr marL="67318" marR="673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1726">
                <a:tc>
                  <a:txBody>
                    <a:bodyPr/>
                    <a:lstStyle/>
                    <a:p>
                      <a:pPr algn="ctr">
                        <a:lnSpc>
                          <a:spcPct val="115000"/>
                        </a:lnSpc>
                        <a:spcAft>
                          <a:spcPts val="0"/>
                        </a:spcAft>
                      </a:pPr>
                      <a:r>
                        <a:rPr lang="ru-RU" sz="1200" b="1" dirty="0">
                          <a:latin typeface="Times New Roman"/>
                          <a:ea typeface="Times New Roman"/>
                        </a:rPr>
                        <a:t>Дефицит (</a:t>
                      </a:r>
                      <a:r>
                        <a:rPr lang="ru-RU" sz="1200" b="1" dirty="0" err="1">
                          <a:latin typeface="Times New Roman"/>
                          <a:ea typeface="Times New Roman"/>
                        </a:rPr>
                        <a:t>профицит</a:t>
                      </a:r>
                      <a:r>
                        <a:rPr lang="ru-RU" sz="1200" b="1" dirty="0">
                          <a:latin typeface="Times New Roman"/>
                          <a:ea typeface="Times New Roman"/>
                        </a:rPr>
                        <a:t>), всего</a:t>
                      </a:r>
                      <a:endParaRPr lang="ru-RU" sz="1400" dirty="0">
                        <a:latin typeface="Times New Roman"/>
                        <a:ea typeface="Times New Roman"/>
                      </a:endParaRPr>
                    </a:p>
                  </a:txBody>
                  <a:tcPr marL="67318" marR="673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0" algn="ctr">
                        <a:lnSpc>
                          <a:spcPct val="100000"/>
                        </a:lnSpc>
                        <a:spcAft>
                          <a:spcPts val="0"/>
                        </a:spcAft>
                      </a:pPr>
                      <a:r>
                        <a:rPr lang="ru-RU" sz="1200" b="1" dirty="0" smtClean="0">
                          <a:latin typeface="Times New Roman"/>
                          <a:ea typeface="Times New Roman"/>
                          <a:cs typeface="Times New Roman"/>
                        </a:rPr>
                        <a:t>-91,2</a:t>
                      </a:r>
                      <a:endParaRPr lang="ru-RU" sz="1000" dirty="0">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0" algn="ctr">
                        <a:lnSpc>
                          <a:spcPct val="100000"/>
                        </a:lnSpc>
                        <a:spcAft>
                          <a:spcPts val="0"/>
                        </a:spcAft>
                      </a:pPr>
                      <a:r>
                        <a:rPr lang="ru-RU" sz="1200" b="1" dirty="0" smtClean="0">
                          <a:latin typeface="Times New Roman"/>
                          <a:ea typeface="Times New Roman"/>
                          <a:cs typeface="Times New Roman"/>
                        </a:rPr>
                        <a:t>-85,2</a:t>
                      </a:r>
                      <a:endParaRPr lang="ru-RU" sz="1000" dirty="0">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0" algn="ctr">
                        <a:lnSpc>
                          <a:spcPct val="100000"/>
                        </a:lnSpc>
                        <a:spcAft>
                          <a:spcPts val="0"/>
                        </a:spcAft>
                      </a:pPr>
                      <a:r>
                        <a:rPr lang="ru-RU" sz="1200" b="1" dirty="0" smtClean="0">
                          <a:latin typeface="Times New Roman"/>
                          <a:ea typeface="Times New Roman"/>
                          <a:cs typeface="Times New Roman"/>
                        </a:rPr>
                        <a:t>-60,9</a:t>
                      </a:r>
                      <a:endParaRPr lang="ru-RU" sz="1000" b="1" dirty="0">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63084">
                <a:tc>
                  <a:txBody>
                    <a:bodyPr/>
                    <a:lstStyle/>
                    <a:p>
                      <a:pPr algn="ctr">
                        <a:lnSpc>
                          <a:spcPct val="115000"/>
                        </a:lnSpc>
                        <a:spcAft>
                          <a:spcPts val="0"/>
                        </a:spcAft>
                      </a:pPr>
                      <a:r>
                        <a:rPr lang="ru-RU" sz="1200" i="1" dirty="0" smtClean="0">
                          <a:latin typeface="Times New Roman"/>
                          <a:ea typeface="Times New Roman"/>
                        </a:rPr>
                        <a:t>% </a:t>
                      </a:r>
                      <a:r>
                        <a:rPr lang="ru-RU" sz="1200" i="1" dirty="0">
                          <a:latin typeface="Times New Roman"/>
                          <a:ea typeface="Times New Roman"/>
                        </a:rPr>
                        <a:t>к доходам без учета безвозмездных поступлений</a:t>
                      </a:r>
                      <a:endParaRPr lang="ru-RU" sz="1400" dirty="0">
                        <a:latin typeface="Times New Roman"/>
                        <a:ea typeface="Times New Roman"/>
                      </a:endParaRPr>
                    </a:p>
                  </a:txBody>
                  <a:tcPr marL="67318" marR="673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0" algn="ctr">
                        <a:lnSpc>
                          <a:spcPct val="100000"/>
                        </a:lnSpc>
                        <a:spcAft>
                          <a:spcPts val="0"/>
                        </a:spcAft>
                      </a:pPr>
                      <a:r>
                        <a:rPr lang="ru-RU" sz="1200" b="1" dirty="0" smtClean="0">
                          <a:latin typeface="Times New Roman"/>
                          <a:ea typeface="Times New Roman"/>
                          <a:cs typeface="Times New Roman"/>
                        </a:rPr>
                        <a:t>1,2%</a:t>
                      </a:r>
                      <a:endParaRPr lang="ru-RU" sz="1000" dirty="0">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0" algn="ctr">
                        <a:lnSpc>
                          <a:spcPct val="100000"/>
                        </a:lnSpc>
                        <a:spcAft>
                          <a:spcPts val="0"/>
                        </a:spcAft>
                      </a:pPr>
                      <a:r>
                        <a:rPr lang="ru-RU" sz="1200" b="1" dirty="0" smtClean="0">
                          <a:latin typeface="Times New Roman"/>
                          <a:ea typeface="Times New Roman"/>
                        </a:rPr>
                        <a:t>1,1%</a:t>
                      </a:r>
                      <a:endParaRPr lang="ru-RU" sz="14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0" algn="ctr">
                        <a:lnSpc>
                          <a:spcPct val="100000"/>
                        </a:lnSpc>
                        <a:spcAft>
                          <a:spcPts val="0"/>
                        </a:spcAft>
                      </a:pPr>
                      <a:r>
                        <a:rPr lang="ru-RU" sz="1000" b="1" dirty="0" smtClean="0">
                          <a:latin typeface="Arial"/>
                          <a:ea typeface="Times New Roman"/>
                          <a:cs typeface="Times New Roman"/>
                        </a:rPr>
                        <a:t>0,8%</a:t>
                      </a:r>
                      <a:endParaRPr lang="ru-RU" sz="1000" b="1" dirty="0">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63084">
                <a:tc>
                  <a:txBody>
                    <a:bodyPr/>
                    <a:lstStyle/>
                    <a:p>
                      <a:pPr algn="ctr">
                        <a:lnSpc>
                          <a:spcPct val="115000"/>
                        </a:lnSpc>
                        <a:spcAft>
                          <a:spcPts val="0"/>
                        </a:spcAft>
                      </a:pPr>
                      <a:r>
                        <a:rPr lang="ru-RU" sz="1200" b="1" dirty="0">
                          <a:latin typeface="Times New Roman"/>
                          <a:ea typeface="Times New Roman"/>
                        </a:rPr>
                        <a:t>Источники финансирования дефицита, всего</a:t>
                      </a:r>
                      <a:endParaRPr lang="ru-RU" sz="1400" dirty="0">
                        <a:latin typeface="Times New Roman"/>
                        <a:ea typeface="Times New Roman"/>
                      </a:endParaRPr>
                    </a:p>
                  </a:txBody>
                  <a:tcPr marL="67318" marR="673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457200" algn="ctr">
                        <a:lnSpc>
                          <a:spcPct val="115000"/>
                        </a:lnSpc>
                        <a:spcAft>
                          <a:spcPts val="0"/>
                        </a:spcAft>
                      </a:pPr>
                      <a:r>
                        <a:rPr lang="ru-RU" sz="1200" b="1" dirty="0" smtClean="0">
                          <a:latin typeface="Times New Roman"/>
                          <a:ea typeface="Times New Roman"/>
                          <a:cs typeface="Times New Roman"/>
                        </a:rPr>
                        <a:t>91,2</a:t>
                      </a:r>
                      <a:endParaRPr lang="ru-RU" sz="1000" dirty="0">
                        <a:latin typeface="Arial"/>
                        <a:ea typeface="Times New Roman"/>
                        <a:cs typeface="Times New Roman"/>
                      </a:endParaRPr>
                    </a:p>
                  </a:txBody>
                  <a:tcPr marL="67318" marR="673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200" b="1" dirty="0" smtClean="0">
                          <a:latin typeface="Times New Roman"/>
                          <a:ea typeface="Times New Roman"/>
                        </a:rPr>
                        <a:t>85,2</a:t>
                      </a:r>
                      <a:endParaRPr lang="ru-RU" sz="1400" dirty="0">
                        <a:latin typeface="Times New Roman"/>
                        <a:ea typeface="Times New Roman"/>
                      </a:endParaRPr>
                    </a:p>
                  </a:txBody>
                  <a:tcPr marL="67318" marR="673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200" b="1" dirty="0" smtClean="0">
                          <a:latin typeface="Times New Roman"/>
                          <a:ea typeface="Times New Roman"/>
                        </a:rPr>
                        <a:t>60,9</a:t>
                      </a:r>
                      <a:endParaRPr lang="ru-RU" sz="1400" dirty="0">
                        <a:latin typeface="Times New Roman"/>
                        <a:ea typeface="Times New Roman"/>
                      </a:endParaRPr>
                    </a:p>
                  </a:txBody>
                  <a:tcPr marL="67318" marR="673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11156"/>
          </a:xfrm>
        </p:spPr>
        <p:txBody>
          <a:bodyPr>
            <a:normAutofit/>
          </a:bodyPr>
          <a:lstStyle/>
          <a:p>
            <a:r>
              <a:rPr lang="ru-RU" sz="2000" dirty="0" smtClean="0">
                <a:solidFill>
                  <a:schemeClr val="tx2"/>
                </a:solidFill>
              </a:rPr>
              <a:t>МУНИЦИПАЛЬНОЕ ОБРАЗОВАНИЕ «РОГОВСКОЕ СЕЛЬСКОЕ ПОСЕЛЕНИЕ»</a:t>
            </a:r>
            <a:endParaRPr lang="ru-RU" sz="2000" dirty="0"/>
          </a:p>
        </p:txBody>
      </p:sp>
      <p:graphicFrame>
        <p:nvGraphicFramePr>
          <p:cNvPr id="4" name="Содержимое 3"/>
          <p:cNvGraphicFramePr>
            <a:graphicFrameLocks noGrp="1"/>
          </p:cNvGraphicFramePr>
          <p:nvPr>
            <p:ph idx="1"/>
          </p:nvPr>
        </p:nvGraphicFramePr>
        <p:xfrm>
          <a:off x="457200" y="928670"/>
          <a:ext cx="8229600" cy="519749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28604"/>
            <a:ext cx="8229600" cy="357190"/>
          </a:xfrm>
        </p:spPr>
        <p:txBody>
          <a:bodyPr>
            <a:normAutofit fontScale="90000"/>
          </a:bodyPr>
          <a:lstStyle/>
          <a:p>
            <a:r>
              <a:rPr lang="ru-RU" sz="2000" dirty="0" smtClean="0">
                <a:solidFill>
                  <a:schemeClr val="tx2"/>
                </a:solidFill>
              </a:rPr>
              <a:t/>
            </a:r>
            <a:br>
              <a:rPr lang="ru-RU" sz="2000" dirty="0" smtClean="0">
                <a:solidFill>
                  <a:schemeClr val="tx2"/>
                </a:solidFill>
              </a:rPr>
            </a:br>
            <a:r>
              <a:rPr lang="ru-RU" sz="2000" dirty="0" smtClean="0">
                <a:solidFill>
                  <a:schemeClr val="tx2"/>
                </a:solidFill>
              </a:rPr>
              <a:t/>
            </a:r>
            <a:br>
              <a:rPr lang="ru-RU" sz="2000" dirty="0" smtClean="0">
                <a:solidFill>
                  <a:schemeClr val="tx2"/>
                </a:solidFill>
              </a:rPr>
            </a:br>
            <a:r>
              <a:rPr lang="ru-RU" sz="2000" dirty="0" smtClean="0">
                <a:solidFill>
                  <a:schemeClr val="tx2"/>
                </a:solidFill>
              </a:rPr>
              <a:t/>
            </a:r>
            <a:br>
              <a:rPr lang="ru-RU" sz="2000" dirty="0" smtClean="0">
                <a:solidFill>
                  <a:schemeClr val="tx2"/>
                </a:solidFill>
              </a:rPr>
            </a:br>
            <a:r>
              <a:rPr lang="ru-RU" sz="2000" dirty="0" smtClean="0">
                <a:solidFill>
                  <a:schemeClr val="tx2"/>
                </a:solidFill>
              </a:rPr>
              <a:t/>
            </a:r>
            <a:br>
              <a:rPr lang="ru-RU" sz="2000" dirty="0" smtClean="0">
                <a:solidFill>
                  <a:schemeClr val="tx2"/>
                </a:solidFill>
              </a:rPr>
            </a:br>
            <a:r>
              <a:rPr lang="ru-RU" sz="2000" dirty="0" smtClean="0">
                <a:solidFill>
                  <a:schemeClr val="tx2"/>
                </a:solidFill>
              </a:rPr>
              <a:t>МУНИЦИПАЛЬНОЕ ОБРАЗОВАНИЕ «РОГОВСКОЕ СЕЛЬСКОЕ ПОСЕЛЕНИЕ»</a:t>
            </a:r>
            <a:br>
              <a:rPr lang="ru-RU" sz="2000" dirty="0" smtClean="0">
                <a:solidFill>
                  <a:schemeClr val="tx2"/>
                </a:solidFill>
              </a:rPr>
            </a:br>
            <a:r>
              <a:rPr lang="ru-RU" sz="2000" dirty="0" smtClean="0">
                <a:solidFill>
                  <a:schemeClr val="tx2"/>
                </a:solidFill>
              </a:rPr>
              <a:t/>
            </a:r>
            <a:br>
              <a:rPr lang="ru-RU" sz="2000" dirty="0" smtClean="0">
                <a:solidFill>
                  <a:schemeClr val="tx2"/>
                </a:solidFill>
              </a:rPr>
            </a:br>
            <a:r>
              <a:rPr lang="ru-RU" sz="2000" b="1" dirty="0" smtClean="0"/>
              <a:t>СТРУКТУРА ДОХОДОВ БЮДЖЕТА РОГОВСКОГО СЕЛЬСКОГО ПОСЕЛЕНИЯ ЕГОРЛЫКСКОГО РАЙОНА НА 2018 ГОД И НА ПЛАНОВЫЙ ПЕРИОД 2019 И 2020 ГОДОВ</a:t>
            </a:r>
            <a:endParaRPr lang="ru-RU" sz="2000" b="1" dirty="0"/>
          </a:p>
        </p:txBody>
      </p:sp>
      <p:graphicFrame>
        <p:nvGraphicFramePr>
          <p:cNvPr id="4" name="Содержимое 3"/>
          <p:cNvGraphicFramePr>
            <a:graphicFrameLocks noGrp="1"/>
          </p:cNvGraphicFramePr>
          <p:nvPr>
            <p:ph idx="1"/>
          </p:nvPr>
        </p:nvGraphicFramePr>
        <p:xfrm>
          <a:off x="285720" y="1928802"/>
          <a:ext cx="8643998" cy="478634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4082"/>
          </a:xfrm>
        </p:spPr>
        <p:txBody>
          <a:bodyPr>
            <a:normAutofit/>
          </a:bodyPr>
          <a:lstStyle/>
          <a:p>
            <a:r>
              <a:rPr lang="ru-RU" sz="2000" dirty="0" smtClean="0">
                <a:solidFill>
                  <a:schemeClr val="tx2"/>
                </a:solidFill>
              </a:rPr>
              <a:t>МУНИЦИПАЛЬНОЕ ОБРАЗОВАНИЕ «РОГОВСКОЕ СЕЛЬСКОЕ ПОСЕЛЕНИЕ»</a:t>
            </a:r>
            <a:endParaRPr lang="ru-RU" sz="2000" dirty="0"/>
          </a:p>
        </p:txBody>
      </p:sp>
      <p:graphicFrame>
        <p:nvGraphicFramePr>
          <p:cNvPr id="4" name="Содержимое 3"/>
          <p:cNvGraphicFramePr>
            <a:graphicFrameLocks noGrp="1"/>
          </p:cNvGraphicFramePr>
          <p:nvPr>
            <p:ph idx="1"/>
          </p:nvPr>
        </p:nvGraphicFramePr>
        <p:xfrm>
          <a:off x="214282" y="785794"/>
          <a:ext cx="8715436" cy="5857916"/>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82594"/>
          </a:xfrm>
        </p:spPr>
        <p:txBody>
          <a:bodyPr>
            <a:normAutofit/>
          </a:bodyPr>
          <a:lstStyle/>
          <a:p>
            <a:r>
              <a:rPr lang="ru-RU" sz="2000" dirty="0" smtClean="0">
                <a:solidFill>
                  <a:schemeClr val="tx2"/>
                </a:solidFill>
              </a:rPr>
              <a:t>МУНИЦИПАЛЬНОЕ ОБРАЗОВАНИЕ «РОГОВСКОЕ СЕЛЬСКОЕ ПОСЕЛЕНИЕ»</a:t>
            </a:r>
            <a:endParaRPr lang="ru-RU" sz="2000" dirty="0"/>
          </a:p>
        </p:txBody>
      </p:sp>
      <p:graphicFrame>
        <p:nvGraphicFramePr>
          <p:cNvPr id="4" name="Содержимое 3"/>
          <p:cNvGraphicFramePr>
            <a:graphicFrameLocks noGrp="1"/>
          </p:cNvGraphicFramePr>
          <p:nvPr>
            <p:ph idx="1"/>
          </p:nvPr>
        </p:nvGraphicFramePr>
        <p:xfrm>
          <a:off x="395536" y="836712"/>
          <a:ext cx="8229600" cy="578647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359</TotalTime>
  <Words>1286</Words>
  <Application>Microsoft Office PowerPoint</Application>
  <PresentationFormat>Экран (4:3)</PresentationFormat>
  <Paragraphs>305</Paragraphs>
  <Slides>18</Slides>
  <Notes>3</Notes>
  <HiddenSlides>0</HiddenSlides>
  <MMClips>0</MMClips>
  <ScaleCrop>false</ScaleCrop>
  <HeadingPairs>
    <vt:vector size="4" baseType="variant">
      <vt:variant>
        <vt:lpstr>Тема</vt:lpstr>
      </vt:variant>
      <vt:variant>
        <vt:i4>1</vt:i4>
      </vt:variant>
      <vt:variant>
        <vt:lpstr>Заголовки слайдов</vt:lpstr>
      </vt:variant>
      <vt:variant>
        <vt:i4>18</vt:i4>
      </vt:variant>
    </vt:vector>
  </HeadingPairs>
  <TitlesOfParts>
    <vt:vector size="19" baseType="lpstr">
      <vt:lpstr>Тема Office</vt:lpstr>
      <vt:lpstr>БЮДЖЕТ РОГОВСКОГО СЕЛЬСКОГО ПОСЕЛЕНИЯ ЕГОРЛЫКСКОГО РАЙОНА НА 2018 ГОД И НА ПЛАНОВЫЙ ПЕРИОД 2019 И 2020 ГОДОВ</vt:lpstr>
      <vt:lpstr>МУНИЦИПАЛЬНОЕ ОБРАЗОВАНИЕ «РОГОВСКОЕ СЕЛЬСКОЕ ПОСЕЛЕНИЕ»</vt:lpstr>
      <vt:lpstr>МУНИЦИПАЛЬНОЕ ОБРАЗОВАНИЕ «РОГОВСКОЕ СЕЛЬСКОЕ ПОСЕЛЕНИЕ»</vt:lpstr>
      <vt:lpstr>     МУНИЦИПАЛЬНОЕ ОБРАЗОВАНИЕ «РОГОВСКОЕ СЕЛЬСКОЕ ПОСЕЛЕНИЕ»  ОСНОВНЫЕ ПАРАМЕТРЫ БЮДЖЕТА РОГОВСКОГО СЕЛЬСКОГО ПОСЕЛЕНИЯ ЕГОРЛЫКСКОГО РАЙОНА НА 2018 ГОД И НА ПЛАНОВЫЙ ПЕРИОД  2019 И 2020 ГОДОВ  </vt:lpstr>
      <vt:lpstr>МУНИЦИПАЛЬНОЕ ОБРАЗОВАНИЕ «РОГОВСКОЕ СЕЛЬСКОЕ ПОСЕЛЕНИЕ»</vt:lpstr>
      <vt:lpstr>МУНИЦИПАЛЬНОЕ ОБРАЗОВАНИЕ «РОГОВСКОЕ СЕЛЬСКОЕ ПОСЕЛЕНИЕ»</vt:lpstr>
      <vt:lpstr>    МУНИЦИПАЛЬНОЕ ОБРАЗОВАНИЕ «РОГОВСКОЕ СЕЛЬСКОЕ ПОСЕЛЕНИЕ»  СТРУКТУРА ДОХОДОВ БЮДЖЕТА РОГОВСКОГО СЕЛЬСКОГО ПОСЕЛЕНИЯ ЕГОРЛЫКСКОГО РАЙОНА НА 2018 ГОД И НА ПЛАНОВЫЙ ПЕРИОД 2019 И 2020 ГОДОВ</vt:lpstr>
      <vt:lpstr>МУНИЦИПАЛЬНОЕ ОБРАЗОВАНИЕ «РОГОВСКОЕ СЕЛЬСКОЕ ПОСЕЛЕНИЕ»</vt:lpstr>
      <vt:lpstr>МУНИЦИПАЛЬНОЕ ОБРАЗОВАНИЕ «РОГОВСКОЕ СЕЛЬСКОЕ ПОСЕЛЕНИЕ»</vt:lpstr>
      <vt:lpstr>МУНИЦИПАЛЬНОЕ ОБРАЗОВАНИЕ «РОГОВСКОЕ СЕЛЬСКОЕ ПОСЕЛЕНИЕ»</vt:lpstr>
      <vt:lpstr>   МУНИЦИПАЛЬНОЕ ОБРАЗОВАНИЕ «РОГОВСКОЕ СЕЛЬСКОЕ ПОСЕЛЕНИЕ»  РАСХОДЫ БЮДЖЕТА РОГОВСКОГО СЕЛЬСКОГО ПОСЕЛЕНИЯ ЕГОРЛЫКСКОГО РАЙОНА ПО РАЗДЕЛАМ ПОДРАЗДЕЛАМ БЮДЖЕТНОЙ КЛАССИФИКАЦИИ НА 2018 ГОД И НА ПЛАНОВЫЙ ПЕРИОД 2019 И 2020 ГОДОВ</vt:lpstr>
      <vt:lpstr>МУНИЦИПАЛЬНОЕ ОБРАЗОВАНИЕ «РОГОВСКОЕ СЕЛЬСКОЕ ПОСЕЛЕНИЕ»</vt:lpstr>
      <vt:lpstr>МУНИЦИПАЛЬНОЕ ОБРАЗОВАНИЕ «РОГОВСКОЕ СЕЛЬСКОЕ ПОСЕЛЕНИЕ»</vt:lpstr>
      <vt:lpstr>МУНИЦИПАЛЬНОЕ ОБРАЗОВАНИЕ «РОГОВСКОЕ СЕЛЬСКОЕ ПОСЕЛЕНИЕ»</vt:lpstr>
      <vt:lpstr>МУНИЦИПАЛЬНОЕ ОБРАЗОВАНИЕ «РОГОВСКОЕ СЕЛЬСКОЕ ПОСЕЛЕНИЕ»</vt:lpstr>
      <vt:lpstr>МУНИЦИПАЛЬНОЕ ОБРАЗОВАНИЕ «РОГОВСКОЕ СЕЛЬСКОЕ ПОСЕЛЕНИЕ»</vt:lpstr>
      <vt:lpstr>МУНИЦИПАЛЬНОЕ ОБРАЗОВАНИЕ «РОГОВСКОЕ СЕЛЬСКОЕ ПОСЕЛЕНИЕ»</vt:lpstr>
      <vt:lpstr>МУНИЦИПАЛЬНОЕ ОБРАЗОВАНИЕ «РОГОВСКОЕ СЕЛЬСКОЕ ПОСЕЛЕНИЕ»</vt:lpstr>
    </vt:vector>
  </TitlesOfParts>
  <Company>SPecialiST RePack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ПРОЕКТ БЮДЖЕТА РОГОВСКОГО СЕЛЬСКОГО ПОСЕЛЕНИЯ ЕГОРЛЫКСКОГО РАЙОНА НА 2017 ГОД И НА ПЛАНОВЫЙ ПЕРИОД 2018 И 2019 ГОДОВрайона</dc:title>
  <dc:creator>User</dc:creator>
  <cp:lastModifiedBy>User</cp:lastModifiedBy>
  <cp:revision>57</cp:revision>
  <dcterms:created xsi:type="dcterms:W3CDTF">2017-01-24T13:11:29Z</dcterms:created>
  <dcterms:modified xsi:type="dcterms:W3CDTF">2018-02-20T12:03:54Z</dcterms:modified>
</cp:coreProperties>
</file>