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drawings/drawing9.xml" ContentType="application/vnd.openxmlformats-officedocument.drawingml.chartshape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428" r:id="rId2"/>
    <p:sldId id="453" r:id="rId3"/>
    <p:sldId id="464" r:id="rId4"/>
    <p:sldId id="465" r:id="rId5"/>
    <p:sldId id="467" r:id="rId6"/>
    <p:sldId id="468" r:id="rId7"/>
    <p:sldId id="470" r:id="rId8"/>
    <p:sldId id="471" r:id="rId9"/>
    <p:sldId id="475" r:id="rId10"/>
    <p:sldId id="484" r:id="rId11"/>
    <p:sldId id="485" r:id="rId12"/>
    <p:sldId id="486" r:id="rId13"/>
    <p:sldId id="487" r:id="rId14"/>
    <p:sldId id="488" r:id="rId15"/>
    <p:sldId id="489" r:id="rId1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7D7D"/>
    <a:srgbClr val="6666FF"/>
    <a:srgbClr val="005024"/>
    <a:srgbClr val="003B68"/>
    <a:srgbClr val="A33F0D"/>
    <a:srgbClr val="7A0000"/>
    <a:srgbClr val="004C2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71" autoAdjust="0"/>
    <p:restoredTop sz="98872" autoAdjust="0"/>
  </p:normalViewPr>
  <p:slideViewPr>
    <p:cSldViewPr>
      <p:cViewPr>
        <p:scale>
          <a:sx n="100" d="100"/>
          <a:sy n="100" d="100"/>
        </p:scale>
        <p:origin x="-126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597" y="-77"/>
      </p:cViewPr>
      <p:guideLst>
        <p:guide orient="horz" pos="3127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Office_Excel13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.xlsx"/><Relationship Id="rId1" Type="http://schemas.openxmlformats.org/officeDocument/2006/relationships/image" Target="../media/image5.jpeg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FFC000"/>
            </a:solidFill>
          </c:spPr>
          <c:dPt>
            <c:idx val="2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3.5129740518962164E-2"/>
                  <c:y val="-9.4562647754137443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4895,0</a:t>
                    </a:r>
                    <a:endParaRPr lang="en-US"/>
                  </a:p>
                </c:rich>
              </c:tx>
              <c:spPr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delete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1">
                  <c:v>3945</c:v>
                </c:pt>
                <c:pt idx="2">
                  <c:v>4835.8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3434,8</a:t>
                    </a:r>
                    <a:endParaRPr lang="en-US"/>
                  </a:p>
                </c:rich>
              </c:tx>
              <c:spPr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1">
                  <c:v>9380.6</c:v>
                </c:pt>
                <c:pt idx="2">
                  <c:v>10513.5</c:v>
                </c:pt>
              </c:numCache>
            </c:numRef>
          </c:val>
        </c:ser>
        <c:shape val="cylinder"/>
        <c:axId val="99459840"/>
        <c:axId val="99461376"/>
        <c:axId val="0"/>
      </c:bar3DChart>
      <c:catAx>
        <c:axId val="994598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99461376"/>
        <c:crosses val="autoZero"/>
        <c:auto val="1"/>
        <c:lblAlgn val="ctr"/>
        <c:lblOffset val="100"/>
      </c:catAx>
      <c:valAx>
        <c:axId val="9946137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9945984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b="1" i="1" baseline="0"/>
          </a:pPr>
          <a:endParaRPr lang="ru-RU"/>
        </a:p>
      </c:txPr>
    </c:legend>
    <c:plotVisOnly val="1"/>
    <c:dispBlanksAs val="gap"/>
  </c:chart>
  <c:txPr>
    <a:bodyPr/>
    <a:lstStyle/>
    <a:p>
      <a:pPr>
        <a:defRPr sz="1793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4"/>
          <c:y val="1.9271882595784363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396475770925208E-2"/>
          <c:y val="0.12215320910973086"/>
          <c:w val="0.89317180616740421"/>
          <c:h val="0.7598343685300207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7D7D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4400000" scaled="0"/>
              <a:tileRect/>
            </a:gradFill>
          </c:spPr>
          <c:dLbls>
            <c:dLbl>
              <c:idx val="0"/>
              <c:layout>
                <c:manualLayout>
                  <c:x val="2.0740740740740751E-2"/>
                  <c:y val="-0.36938107717511753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8148148148148148E-2"/>
                  <c:y val="-0.32286642301232588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1">
                  <c:v>66.099999999999994</c:v>
                </c:pt>
                <c:pt idx="2" formatCode="General">
                  <c:v>17.100000000000001</c:v>
                </c:pt>
              </c:numCache>
            </c:numRef>
          </c:val>
        </c:ser>
        <c:shape val="box"/>
        <c:axId val="151679360"/>
        <c:axId val="151680896"/>
        <c:axId val="0"/>
      </c:bar3DChart>
      <c:catAx>
        <c:axId val="1516793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51680896"/>
        <c:crosses val="autoZero"/>
        <c:auto val="1"/>
        <c:lblAlgn val="ctr"/>
        <c:lblOffset val="100"/>
      </c:catAx>
      <c:valAx>
        <c:axId val="1516808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51679360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4"/>
          <c:y val="1.9271882595784363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396475770925208E-2"/>
          <c:y val="0.12215320910973086"/>
          <c:w val="0.89317180616740433"/>
          <c:h val="0.7598343685300207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7D7D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4400000" scaled="0"/>
              <a:tileRect/>
            </a:gradFill>
          </c:spPr>
          <c:dLbls>
            <c:dLbl>
              <c:idx val="0"/>
              <c:layout>
                <c:manualLayout>
                  <c:x val="2.0740740740740751E-2"/>
                  <c:y val="-0.36938107717511764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8148148148148148E-2"/>
                  <c:y val="-0.32286642301232593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1">
                  <c:v>1174.5999999999999</c:v>
                </c:pt>
                <c:pt idx="2" formatCode="General">
                  <c:v>3203.7</c:v>
                </c:pt>
              </c:numCache>
            </c:numRef>
          </c:val>
        </c:ser>
        <c:shape val="box"/>
        <c:axId val="151718912"/>
        <c:axId val="151724800"/>
        <c:axId val="0"/>
      </c:bar3DChart>
      <c:catAx>
        <c:axId val="1517189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51724800"/>
        <c:crosses val="autoZero"/>
        <c:auto val="1"/>
        <c:lblAlgn val="ctr"/>
        <c:lblOffset val="100"/>
      </c:catAx>
      <c:valAx>
        <c:axId val="1517248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51718912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4"/>
          <c:y val="1.9271882595784363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396475770925208E-2"/>
          <c:y val="0.12215320910973086"/>
          <c:w val="0.89317180616740444"/>
          <c:h val="0.7598343685300207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7D7D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4400000" scaled="0"/>
              <a:tileRect/>
            </a:gradFill>
          </c:spPr>
          <c:dLbls>
            <c:dLbl>
              <c:idx val="0"/>
              <c:layout>
                <c:manualLayout>
                  <c:x val="2.0740740740740751E-2"/>
                  <c:y val="-0.36938107717511776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8148148148148148E-2"/>
                  <c:y val="-0.32286642301232604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1">
                  <c:v>22.5</c:v>
                </c:pt>
                <c:pt idx="2" formatCode="General">
                  <c:v>3.6</c:v>
                </c:pt>
              </c:numCache>
            </c:numRef>
          </c:val>
        </c:ser>
        <c:shape val="box"/>
        <c:axId val="151816064"/>
        <c:axId val="151817600"/>
        <c:axId val="0"/>
      </c:bar3DChart>
      <c:catAx>
        <c:axId val="1518160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51817600"/>
        <c:crosses val="autoZero"/>
        <c:auto val="1"/>
        <c:lblAlgn val="ctr"/>
        <c:lblOffset val="100"/>
      </c:catAx>
      <c:valAx>
        <c:axId val="1518176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51816064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46"/>
          <c:y val="1.9271882595784363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396475770925208E-2"/>
          <c:y val="0.12215320910973086"/>
          <c:w val="0.89317180616740455"/>
          <c:h val="0.7598343685300207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7D7D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4400000" scaled="0"/>
              <a:tileRect/>
            </a:gradFill>
          </c:spPr>
          <c:dLbls>
            <c:dLbl>
              <c:idx val="0"/>
              <c:layout>
                <c:manualLayout>
                  <c:x val="2.0740740740740751E-2"/>
                  <c:y val="-0.36938107717511787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8148148148148148E-2"/>
                  <c:y val="-0.32286642301232615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1">
                  <c:v>4305</c:v>
                </c:pt>
                <c:pt idx="2" formatCode="General">
                  <c:v>6489.3</c:v>
                </c:pt>
              </c:numCache>
            </c:numRef>
          </c:val>
        </c:ser>
        <c:shape val="box"/>
        <c:axId val="151859968"/>
        <c:axId val="151861504"/>
        <c:axId val="0"/>
      </c:bar3DChart>
      <c:catAx>
        <c:axId val="1518599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51861504"/>
        <c:crosses val="autoZero"/>
        <c:auto val="1"/>
        <c:lblAlgn val="ctr"/>
        <c:lblOffset val="100"/>
      </c:catAx>
      <c:valAx>
        <c:axId val="1518615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51859968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677">
                <a:latin typeface="Times New Roman" pitchFamily="18" charset="0"/>
                <a:cs typeface="Times New Roman" pitchFamily="18" charset="0"/>
              </a:defRPr>
            </a:pPr>
            <a:r>
              <a:rPr lang="ru-RU" sz="1677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10513,5</a:t>
            </a:r>
            <a:r>
              <a:rPr lang="ru-RU" sz="1677" b="0" i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77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1677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рублей</a:t>
            </a:r>
          </a:p>
        </c:rich>
      </c:tx>
      <c:layout>
        <c:manualLayout>
          <c:xMode val="edge"/>
          <c:yMode val="edge"/>
          <c:x val="0.39230770990227576"/>
          <c:y val="2.0833377371452761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0677823325960065"/>
          <c:w val="0.61531263617208065"/>
          <c:h val="0.846964974411540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Pt>
            <c:idx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1"/>
            <c:spPr>
              <a:solidFill>
                <a:srgbClr val="0000FF"/>
              </a:solidFill>
            </c:spPr>
          </c:dPt>
          <c:dPt>
            <c:idx val="2"/>
            <c:spPr>
              <a:solidFill>
                <a:srgbClr val="CC0066"/>
              </a:solidFill>
            </c:spPr>
          </c:dPt>
          <c:dPt>
            <c:idx val="3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FFCCFF">
                      <a:shade val="30000"/>
                      <a:satMod val="115000"/>
                    </a:srgbClr>
                  </a:gs>
                  <a:gs pos="50000">
                    <a:srgbClr val="FFCCFF">
                      <a:shade val="67500"/>
                      <a:satMod val="115000"/>
                    </a:srgbClr>
                  </a:gs>
                  <a:gs pos="100000">
                    <a:srgbClr val="FFCCFF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5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6"/>
            <c:spPr>
              <a:solidFill>
                <a:srgbClr val="FF0000"/>
              </a:solidFill>
            </c:spPr>
          </c:dPt>
          <c:dPt>
            <c:idx val="7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</c:spPr>
          </c:dPt>
          <c:dLbls>
            <c:dLbl>
              <c:idx val="0"/>
              <c:layout>
                <c:manualLayout>
                  <c:x val="6.3013342082239729E-2"/>
                  <c:y val="-4.1370856145839602E-2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-6.3210992987779324E-2"/>
                  <c:y val="0.10759684140463829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-5.4686871028468993E-3"/>
                  <c:y val="6.2157372084571096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-4.8926241213312384E-2"/>
                  <c:y val="7.2940865687180945E-2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-0.13980271216097989"/>
                  <c:y val="-7.1447599756666591E-2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-9.5449146981627292E-2"/>
                  <c:y val="-0.10669618086891532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-4.6064195100612416E-2"/>
                  <c:y val="-0.13126433093342568"/>
                </c:manualLayout>
              </c:layout>
              <c:dLblPos val="bestFit"/>
              <c:showVal val="1"/>
            </c:dLbl>
            <c:dLbl>
              <c:idx val="7"/>
              <c:layout>
                <c:manualLayout>
                  <c:x val="2.374475065616798E-2"/>
                  <c:y val="-0.12981051414208261"/>
                </c:manualLayout>
              </c:layout>
              <c:dLblPos val="bestFit"/>
              <c:showVal val="1"/>
            </c:dLbl>
            <c:dLbl>
              <c:idx val="8"/>
              <c:layout>
                <c:manualLayout>
                  <c:x val="3.7378062117235419E-2"/>
                  <c:y val="-9.0924633495778548E-2"/>
                </c:manualLayout>
              </c:layout>
              <c:dLblPos val="bestFit"/>
              <c:showVal val="1"/>
            </c:dLbl>
            <c:dLbl>
              <c:idx val="9"/>
              <c:layout>
                <c:manualLayout>
                  <c:x val="8.8822642375602973E-2"/>
                  <c:y val="-2.6494285470098841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88" b="1" i="1">
                    <a:effectLst/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НДФЛ-445.6</c:v>
                </c:pt>
                <c:pt idx="1">
                  <c:v>Единый сельскохозяйственный налог - 5217.0</c:v>
                </c:pt>
                <c:pt idx="2">
                  <c:v>Налог на имущество физических лиц -210.1</c:v>
                </c:pt>
                <c:pt idx="3">
                  <c:v>Земельный -3865.1</c:v>
                </c:pt>
                <c:pt idx="4">
                  <c:v>Земельный по обязательствам до 01.01.2006- -33.6</c:v>
                </c:pt>
                <c:pt idx="5">
                  <c:v>Доходы от использования имущества-538.9</c:v>
                </c:pt>
                <c:pt idx="6">
                  <c:v>Компенсация затрат  -14.1</c:v>
                </c:pt>
                <c:pt idx="7">
                  <c:v>Инициативные платежи-255.6</c:v>
                </c:pt>
                <c:pt idx="8">
                  <c:v>Штрафы, санкции, возмещение ущерба 2.5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4.2383602035478205</c:v>
                </c:pt>
                <c:pt idx="1">
                  <c:v>49.621914681124267</c:v>
                </c:pt>
                <c:pt idx="2">
                  <c:v>1.9983830313406576</c:v>
                </c:pt>
                <c:pt idx="3">
                  <c:v>36.763209207209783</c:v>
                </c:pt>
                <c:pt idx="4">
                  <c:v>-0.31958909972892002</c:v>
                </c:pt>
                <c:pt idx="5">
                  <c:v>5.1257906501165156</c:v>
                </c:pt>
                <c:pt idx="6">
                  <c:v>0.13411328292195748</c:v>
                </c:pt>
                <c:pt idx="7">
                  <c:v>2.4311599372235686</c:v>
                </c:pt>
                <c:pt idx="8">
                  <c:v>6.6581062443524996E-3</c:v>
                </c:pt>
              </c:numCache>
            </c:numRef>
          </c:val>
        </c:ser>
      </c:pie3DChart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59559238101773138"/>
          <c:y val="6.6442953020134268E-2"/>
          <c:w val="0.40204381315080784"/>
          <c:h val="0.92602564780073637"/>
        </c:manualLayout>
      </c:layout>
      <c:txPr>
        <a:bodyPr/>
        <a:lstStyle/>
        <a:p>
          <a:pPr>
            <a:defRPr sz="1388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677"/>
      </a:pPr>
      <a:endParaRPr lang="ru-RU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691">
                <a:latin typeface="Times New Roman" pitchFamily="18" charset="0"/>
                <a:cs typeface="Times New Roman" pitchFamily="18" charset="0"/>
              </a:defRPr>
            </a:pPr>
            <a:r>
              <a:rPr lang="ru-RU" sz="1691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9704,2</a:t>
            </a:r>
            <a:endParaRPr lang="ru-RU" sz="1692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39065815720403391"/>
          <c:y val="2.0446100151459579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4.8016701461377882E-2"/>
          <c:y val="0.27436823104693142"/>
          <c:w val="0.55010438413361151"/>
          <c:h val="0.5938628158844765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9704.2</c:v>
                </c:pt>
              </c:strCache>
            </c:strRef>
          </c:tx>
          <c:explosion val="25"/>
          <c:dPt>
            <c:idx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1"/>
            <c:spPr>
              <a:solidFill>
                <a:srgbClr val="6666FF"/>
              </a:solidFill>
            </c:spPr>
          </c:dPt>
          <c:dPt>
            <c:idx val="2"/>
            <c:spPr>
              <a:solidFill>
                <a:srgbClr val="CC0066"/>
              </a:solidFill>
            </c:spPr>
          </c:dPt>
          <c:dPt>
            <c:idx val="3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9.0892462178182989E-2"/>
                  <c:y val="-0.1730812266887691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45.1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dLblPos val="bestFit"/>
            </c:dLbl>
            <c:dLbl>
              <c:idx val="1"/>
              <c:layout>
                <c:manualLayout>
                  <c:x val="2.2938932141909302E-2"/>
                  <c:y val="9.122932599932196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5.0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dLblPos val="bestFit"/>
            </c:dLbl>
            <c:dLbl>
              <c:idx val="2"/>
              <c:layout>
                <c:manualLayout>
                  <c:x val="2.3677674068831284E-2"/>
                  <c:y val="6.269901668989941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2.6%</a:t>
                    </a:r>
                    <a:endParaRPr lang="en-US" dirty="0"/>
                  </a:p>
                </c:rich>
              </c:tx>
              <c:dLblPos val="bestFit"/>
            </c:dLbl>
            <c:dLbl>
              <c:idx val="3"/>
              <c:layout>
                <c:manualLayout>
                  <c:x val="0"/>
                  <c:y val="-0.1879212975172365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47,3%</a:t>
                    </a:r>
                    <a:endParaRPr lang="en-US" dirty="0"/>
                  </a:p>
                </c:rich>
              </c:tx>
              <c:dLblPos val="bestFit"/>
            </c:dLbl>
            <c:dLbl>
              <c:idx val="4"/>
              <c:layout>
                <c:manualLayout>
                  <c:x val="-0.11896937882764654"/>
                  <c:y val="-0.1649398991271797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47.3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dLblPos val="bestFit"/>
            </c:dLbl>
            <c:dLbl>
              <c:idx val="5"/>
              <c:layout>
                <c:manualLayout>
                  <c:x val="-9.0407787876814489E-3"/>
                  <c:y val="-8.7800935837704916E-2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-4.6064195100612416E-2"/>
                  <c:y val="-0.13126433093342577"/>
                </c:manualLayout>
              </c:layout>
              <c:dLblPos val="bestFit"/>
              <c:showVal val="1"/>
            </c:dLbl>
            <c:dLbl>
              <c:idx val="7"/>
              <c:layout>
                <c:manualLayout>
                  <c:x val="2.374475065616798E-2"/>
                  <c:y val="-0.12981051414208261"/>
                </c:manualLayout>
              </c:layout>
              <c:dLblPos val="bestFit"/>
              <c:showVal val="1"/>
            </c:dLbl>
            <c:dLbl>
              <c:idx val="8"/>
              <c:layout>
                <c:manualLayout>
                  <c:x val="3.7378062117235406E-2"/>
                  <c:y val="-9.0924633495778506E-2"/>
                </c:manualLayout>
              </c:layout>
              <c:dLblPos val="bestFit"/>
              <c:showVal val="1"/>
            </c:dLbl>
            <c:dLbl>
              <c:idx val="9"/>
              <c:layout>
                <c:manualLayout>
                  <c:x val="4.6764216972878414E-2"/>
                  <c:y val="3.2709958619952052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799" b="1" i="1">
                    <a:effectLst/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Единый сельскохозяйственный налог 5217</c:v>
                </c:pt>
                <c:pt idx="1">
                  <c:v>НДФЛ-445.6</c:v>
                </c:pt>
                <c:pt idx="2">
                  <c:v>Налог на имущество физических лиц-210.1</c:v>
                </c:pt>
                <c:pt idx="3">
                  <c:v>земельный по обязательствам до 01.0.2006- (-33.6)</c:v>
                </c:pt>
                <c:pt idx="4">
                  <c:v>зем налог 3865.1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53.76022753034767</c:v>
                </c:pt>
                <c:pt idx="1">
                  <c:v>4.5918262195750295</c:v>
                </c:pt>
                <c:pt idx="2">
                  <c:v>2.1650419406030381</c:v>
                </c:pt>
                <c:pt idx="3">
                  <c:v>-0.4</c:v>
                </c:pt>
                <c:pt idx="4">
                  <c:v>39.829146142907199</c:v>
                </c:pt>
              </c:numCache>
            </c:numRef>
          </c:val>
        </c:ser>
      </c:pie3DChart>
      <c:spPr>
        <a:noFill/>
        <a:ln w="25383">
          <a:noFill/>
        </a:ln>
      </c:spPr>
    </c:plotArea>
    <c:legend>
      <c:legendPos val="r"/>
      <c:layout>
        <c:manualLayout>
          <c:xMode val="edge"/>
          <c:yMode val="edge"/>
          <c:x val="0.6120011051250176"/>
          <c:y val="7.1519769706206077E-2"/>
          <c:w val="0.38799889487498262"/>
          <c:h val="0.92602564464388226"/>
        </c:manualLayout>
      </c:layout>
      <c:txPr>
        <a:bodyPr/>
        <a:lstStyle/>
        <a:p>
          <a:pPr>
            <a:defRPr sz="1399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691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30513336995702"/>
          <c:y val="1.9271882595784363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5.5299539170506916E-2"/>
          <c:y val="0.12215320910973086"/>
          <c:w val="0.91705069124423966"/>
          <c:h val="0.8157349896480331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  <a:tileRect r="-100000" b="-100000"/>
            </a:gradFill>
          </c:spPr>
          <c:dLbls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2" formatCode="#,##0.0">
                  <c:v>3945</c:v>
                </c:pt>
                <c:pt idx="3" formatCode="#,##0.0">
                  <c:v>4835.8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hape val="box"/>
        <c:axId val="109021056"/>
        <c:axId val="109022592"/>
        <c:axId val="0"/>
      </c:bar3DChart>
      <c:catAx>
        <c:axId val="1090210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09022592"/>
        <c:crosses val="autoZero"/>
        <c:auto val="1"/>
        <c:lblAlgn val="ctr"/>
        <c:lblOffset val="100"/>
      </c:catAx>
      <c:valAx>
        <c:axId val="1090225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09021056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15513,3</a:t>
            </a:r>
          </a:p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тыс</a:t>
            </a:r>
            <a:r>
              <a:rPr lang="ru-RU" dirty="0"/>
              <a:t>. рублей</a:t>
            </a:r>
          </a:p>
        </c:rich>
      </c:tx>
      <c:layout>
        <c:manualLayout>
          <c:xMode val="edge"/>
          <c:yMode val="edge"/>
          <c:x val="0.38404251192738836"/>
          <c:y val="3.193897637795276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7619066089645235E-2"/>
          <c:y val="0.13369558757985439"/>
          <c:w val="0.67194092827004603"/>
          <c:h val="0.7329650092081070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15513.3</c:v>
                </c:pt>
              </c:strCache>
            </c:strRef>
          </c:tx>
          <c:dPt>
            <c:idx val="0"/>
            <c:explosion val="10"/>
            <c:spPr>
              <a:solidFill>
                <a:srgbClr val="00FF00"/>
              </a:solidFill>
            </c:spPr>
          </c:dPt>
          <c:dPt>
            <c:idx val="1"/>
            <c:explosion val="8"/>
            <c:spPr>
              <a:solidFill>
                <a:srgbClr val="00CC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explosion val="2"/>
            <c:spPr>
              <a:solidFill>
                <a:srgbClr val="FF99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explosion val="2"/>
            <c:spPr>
              <a:solidFill>
                <a:srgbClr val="660066"/>
              </a:solidFill>
            </c:spPr>
          </c:dPt>
          <c:dPt>
            <c:idx val="4"/>
            <c:spPr>
              <a:solidFill>
                <a:schemeClr val="bg1">
                  <a:lumMod val="50000"/>
                </a:schemeClr>
              </a:solidFill>
            </c:spPr>
          </c:dPt>
          <c:dPt>
            <c:idx val="5"/>
            <c:spPr>
              <a:solidFill>
                <a:srgbClr val="0000FF"/>
              </a:solidFill>
            </c:spPr>
          </c:dPt>
          <c:dPt>
            <c:idx val="6"/>
            <c:explosion val="3"/>
            <c:spPr>
              <a:solidFill>
                <a:schemeClr val="bg1"/>
              </a:solidFill>
            </c:spPr>
          </c:dPt>
          <c:dLbls>
            <c:dLbl>
              <c:idx val="0"/>
              <c:layout>
                <c:manualLayout>
                  <c:x val="-7.9365424149567612E-2"/>
                  <c:y val="-0.26716721140989452"/>
                </c:manualLayout>
              </c:layout>
              <c:dLblPos val="bestFit"/>
              <c:showLegendKey val="1"/>
              <c:showVal val="1"/>
            </c:dLbl>
            <c:dLbl>
              <c:idx val="1"/>
              <c:layout>
                <c:manualLayout>
                  <c:x val="5.129092853541091E-2"/>
                  <c:y val="6.3962449858862055E-2"/>
                </c:manualLayout>
              </c:layout>
              <c:dLblPos val="bestFit"/>
              <c:showLegendKey val="1"/>
              <c:showVal val="1"/>
            </c:dLbl>
            <c:dLbl>
              <c:idx val="2"/>
              <c:layout>
                <c:manualLayout>
                  <c:x val="-5.2357273074855812E-2"/>
                  <c:y val="0.11249034318823363"/>
                </c:manualLayout>
              </c:layout>
              <c:dLblPos val="bestFit"/>
              <c:showLegendKey val="1"/>
              <c:showVal val="1"/>
            </c:dLbl>
            <c:dLbl>
              <c:idx val="3"/>
              <c:layout>
                <c:manualLayout>
                  <c:x val="-0.18311602675281366"/>
                  <c:y val="8.6263928093894049E-2"/>
                </c:manualLayout>
              </c:layout>
              <c:dLblPos val="bestFit"/>
              <c:showLegendKey val="1"/>
              <c:showVal val="1"/>
            </c:dLbl>
            <c:dLbl>
              <c:idx val="4"/>
              <c:layout>
                <c:manualLayout>
                  <c:x val="-4.2632060155042277E-2"/>
                  <c:y val="-4.9032461744168872E-3"/>
                </c:manualLayout>
              </c:layout>
              <c:dLblPos val="bestFit"/>
              <c:showLegendKey val="1"/>
              <c:showVal val="1"/>
            </c:dLbl>
            <c:dLbl>
              <c:idx val="5"/>
              <c:layout>
                <c:manualLayout>
                  <c:x val="-0.10527719749317049"/>
                  <c:y val="5.1003565592036844E-2"/>
                </c:manualLayout>
              </c:layout>
              <c:dLblPos val="bestFit"/>
              <c:showLegendKey val="1"/>
              <c:showVal val="1"/>
            </c:dLbl>
            <c:dLbl>
              <c:idx val="6"/>
              <c:layout>
                <c:manualLayout>
                  <c:x val="-4.4903150154247534E-2"/>
                  <c:y val="-3.2844488188976416E-2"/>
                </c:manualLayout>
              </c:layout>
              <c:dLblPos val="bestFit"/>
              <c:showLegendKey val="1"/>
              <c:showVal val="1"/>
            </c:dLbl>
            <c:dLbl>
              <c:idx val="7"/>
              <c:layout>
                <c:manualLayout>
                  <c:x val="-0.10010893210373745"/>
                  <c:y val="-8.5595472440945591E-2"/>
                </c:manualLayout>
              </c:layout>
              <c:dLblPos val="bestFit"/>
              <c:showLegendKey val="1"/>
              <c:showVal val="1"/>
            </c:dLbl>
            <c:dLbl>
              <c:idx val="8"/>
              <c:layout>
                <c:manualLayout>
                  <c:x val="-7.8547702560815585E-2"/>
                  <c:y val="-4.5841459382692386E-2"/>
                </c:manualLayout>
              </c:layout>
              <c:dLblPos val="bestFit"/>
              <c:showLegendKey val="1"/>
              <c:showVal val="1"/>
            </c:dLbl>
            <c:dLbl>
              <c:idx val="9"/>
              <c:layout>
                <c:manualLayout>
                  <c:x val="-7.5994057873759934E-3"/>
                  <c:y val="-9.4093460833670289E-2"/>
                </c:manualLayout>
              </c:layout>
              <c:dLblPos val="bestFit"/>
              <c:showLegendKey val="1"/>
              <c:showVal val="1"/>
            </c:dLbl>
            <c:dLbl>
              <c:idx val="10"/>
              <c:layout>
                <c:manualLayout>
                  <c:x val="0.12929790485161521"/>
                  <c:y val="-9.3496974231778815E-2"/>
                </c:manualLayout>
              </c:layout>
              <c:dLblPos val="bestFit"/>
              <c:showLegendKey val="1"/>
              <c:showVal val="1"/>
            </c:dLbl>
            <c:dLbl>
              <c:idx val="11"/>
              <c:layout>
                <c:manualLayout>
                  <c:x val="0.1054059006942514"/>
                  <c:y val="-4.0373693418268214E-2"/>
                </c:manualLayout>
              </c:layout>
              <c:dLblPos val="bestFit"/>
              <c:showLegendKey val="1"/>
              <c:showVal val="1"/>
            </c:dLbl>
            <c:dLbl>
              <c:idx val="12"/>
              <c:layout>
                <c:manualLayout>
                  <c:x val="7.4486836490604474E-2"/>
                  <c:y val="8.4997249301617794E-3"/>
                </c:manualLayout>
              </c:layout>
              <c:dLblPos val="bestFit"/>
              <c:showLegendKey val="1"/>
              <c:showVal val="1"/>
            </c:dLbl>
            <c:spPr>
              <a:ln cmpd="sng"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1"/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вопросы-5684.6</c:v>
                </c:pt>
                <c:pt idx="1">
                  <c:v>Национальная оборона-96.1</c:v>
                </c:pt>
                <c:pt idx="2">
                  <c:v>Национальная безопасность-18.9</c:v>
                </c:pt>
                <c:pt idx="3">
                  <c:v>Национальная экономика-17.1</c:v>
                </c:pt>
                <c:pt idx="4">
                  <c:v>Жилищно- коммунальное хозяйство-3203.7</c:v>
                </c:pt>
                <c:pt idx="5">
                  <c:v>Образование-3.6</c:v>
                </c:pt>
                <c:pt idx="6">
                  <c:v>Культура, ктнематография-6489.3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>
                  <c:v>36.643396311552031</c:v>
                </c:pt>
                <c:pt idx="1">
                  <c:v>0.6194684560989604</c:v>
                </c:pt>
                <c:pt idx="2">
                  <c:v>0.12183094506004524</c:v>
                </c:pt>
                <c:pt idx="3">
                  <c:v>0.11022799791146952</c:v>
                </c:pt>
                <c:pt idx="4">
                  <c:v>20.65131209994005</c:v>
                </c:pt>
                <c:pt idx="5">
                  <c:v>2.3205894297151478E-2</c:v>
                </c:pt>
                <c:pt idx="6">
                  <c:v>41.8305582951403</c:v>
                </c:pt>
              </c:numCache>
            </c:numRef>
          </c:val>
        </c:ser>
        <c:dLbls>
          <c:showVal val="1"/>
        </c:dLbls>
      </c:pie3DChart>
      <c:spPr>
        <a:noFill/>
        <a:ln w="25396">
          <a:noFill/>
        </a:ln>
      </c:spPr>
    </c:plotArea>
    <c:legend>
      <c:legendPos val="r"/>
      <c:layout>
        <c:manualLayout>
          <c:xMode val="edge"/>
          <c:yMode val="edge"/>
          <c:x val="0.71653709425562306"/>
          <c:y val="5.2492139895940634E-2"/>
          <c:w val="0.28227438342359129"/>
          <c:h val="0.94130955362028512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4"/>
          <c:y val="1.9271882595784363E-2"/>
        </c:manualLayout>
      </c:layout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8.0396475770925221E-2"/>
          <c:y val="0.12215320910973086"/>
          <c:w val="0.89317180616740399"/>
          <c:h val="0.7598343685300207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  <a:tileRect r="-100000" b="-100000"/>
            </a:gra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10630.1</c:v>
                </c:pt>
                <c:pt idx="1">
                  <c:v>15156.8</c:v>
                </c:pt>
              </c:numCache>
            </c:numRef>
          </c:val>
        </c:ser>
        <c:shape val="box"/>
        <c:axId val="115201920"/>
        <c:axId val="115203456"/>
        <c:axId val="0"/>
      </c:bar3DChart>
      <c:catAx>
        <c:axId val="1152019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5203456"/>
        <c:crosses val="autoZero"/>
        <c:auto val="1"/>
        <c:lblAlgn val="ctr"/>
        <c:lblOffset val="100"/>
      </c:catAx>
      <c:valAx>
        <c:axId val="1152034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5201920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4"/>
          <c:y val="1.9271882595784363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396475770925208E-2"/>
          <c:y val="0.12215320910973086"/>
          <c:w val="0.89317180616740388"/>
          <c:h val="0.7598343685300207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7D7D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4400000" scaled="0"/>
              <a:tileRect/>
            </a:gradFill>
          </c:spPr>
          <c:dLbls>
            <c:dLbl>
              <c:idx val="0"/>
              <c:layout>
                <c:manualLayout>
                  <c:x val="2.0740740740740751E-2"/>
                  <c:y val="-0.36938107717511737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8148148148148148E-2"/>
                  <c:y val="-0.32286642301232554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1">
                  <c:v>5209.1000000000004</c:v>
                </c:pt>
                <c:pt idx="2">
                  <c:v>5684.6</c:v>
                </c:pt>
              </c:numCache>
            </c:numRef>
          </c:val>
        </c:ser>
        <c:shape val="box"/>
        <c:axId val="134686592"/>
        <c:axId val="134701056"/>
        <c:axId val="0"/>
      </c:bar3DChart>
      <c:catAx>
        <c:axId val="1346865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34701056"/>
        <c:crosses val="autoZero"/>
        <c:auto val="1"/>
        <c:lblAlgn val="ctr"/>
        <c:lblOffset val="100"/>
      </c:catAx>
      <c:valAx>
        <c:axId val="1347010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34686592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4"/>
          <c:y val="1.9271882595784363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396475770925208E-2"/>
          <c:y val="0.12215320910973086"/>
          <c:w val="0.89317180616740399"/>
          <c:h val="0.7598343685300207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7D7D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4400000" scaled="0"/>
              <a:tileRect/>
            </a:gradFill>
          </c:spPr>
          <c:dLbls>
            <c:dLbl>
              <c:idx val="0"/>
              <c:layout>
                <c:manualLayout>
                  <c:x val="2.0740740740740751E-2"/>
                  <c:y val="-0.3693810771751174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8148148148148148E-2"/>
                  <c:y val="-0.32286642301232565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1">
                  <c:v>92.5</c:v>
                </c:pt>
                <c:pt idx="2">
                  <c:v>96.1</c:v>
                </c:pt>
              </c:numCache>
            </c:numRef>
          </c:val>
        </c:ser>
        <c:shape val="box"/>
        <c:axId val="132366720"/>
        <c:axId val="132369024"/>
        <c:axId val="0"/>
      </c:bar3DChart>
      <c:catAx>
        <c:axId val="1323667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32369024"/>
        <c:crosses val="autoZero"/>
        <c:auto val="1"/>
        <c:lblAlgn val="ctr"/>
        <c:lblOffset val="100"/>
      </c:catAx>
      <c:valAx>
        <c:axId val="1323690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32366720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4"/>
          <c:y val="1.9271882595784363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396475770925208E-2"/>
          <c:y val="0.12215320910973086"/>
          <c:w val="0.8931718061674041"/>
          <c:h val="0.7598343685300207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7D7D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4400000" scaled="0"/>
              <a:tileRect/>
            </a:gradFill>
          </c:spPr>
          <c:dLbls>
            <c:dLbl>
              <c:idx val="0"/>
              <c:layout>
                <c:manualLayout>
                  <c:x val="2.0740740740740751E-2"/>
                  <c:y val="-0.36938107717511748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8148148148148148E-2"/>
                  <c:y val="-0.32286642301232577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1">
                  <c:v>4.5999999999999996</c:v>
                </c:pt>
                <c:pt idx="2" formatCode="General">
                  <c:v>18.899999999999999</c:v>
                </c:pt>
              </c:numCache>
            </c:numRef>
          </c:val>
        </c:ser>
        <c:shape val="box"/>
        <c:axId val="128284928"/>
        <c:axId val="128287104"/>
        <c:axId val="0"/>
      </c:bar3DChart>
      <c:catAx>
        <c:axId val="1282849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8287104"/>
        <c:crosses val="autoZero"/>
        <c:auto val="1"/>
        <c:lblAlgn val="ctr"/>
        <c:lblOffset val="100"/>
      </c:catAx>
      <c:valAx>
        <c:axId val="1282871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8284928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0.26284</cdr:x>
      <cdr:y>0.47921</cdr:y>
    </cdr:from>
    <cdr:to>
      <cdr:x>0.43755</cdr:x>
      <cdr:y>0.57579</cdr:y>
    </cdr:to>
    <cdr:sp macro="" textlink="">
      <cdr:nvSpPr>
        <cdr:cNvPr id="7" name="Прямая со стрелкой 6"/>
        <cdr:cNvSpPr/>
      </cdr:nvSpPr>
      <cdr:spPr>
        <a:xfrm xmlns:a="http://schemas.openxmlformats.org/drawingml/2006/main">
          <a:off x="2178050" y="2268537"/>
          <a:ext cx="1447800" cy="45720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>
              <a:lumMod val="95000"/>
              <a:lumOff val="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0.5387</cdr:x>
      <cdr:y>0.20682</cdr:y>
    </cdr:from>
    <cdr:to>
      <cdr:x>0.70421</cdr:x>
      <cdr:y>0.54435</cdr:y>
    </cdr:to>
    <cdr:sp macro="" textlink="">
      <cdr:nvSpPr>
        <cdr:cNvPr id="9" name="Прямая со стрелкой 8"/>
        <cdr:cNvSpPr/>
      </cdr:nvSpPr>
      <cdr:spPr>
        <a:xfrm xmlns:a="http://schemas.openxmlformats.org/drawingml/2006/main" flipV="1">
          <a:off x="4464050" y="973137"/>
          <a:ext cx="1371600" cy="160020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0.29007</cdr:x>
      <cdr:y>0.4445</cdr:y>
    </cdr:from>
    <cdr:to>
      <cdr:x>0.37779</cdr:x>
      <cdr:y>0.51743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493042" y="2071310"/>
          <a:ext cx="751980" cy="3373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-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0.52031</cdr:x>
      <cdr:y>0.35044</cdr:y>
    </cdr:from>
    <cdr:to>
      <cdr:x>0.60803</cdr:x>
      <cdr:y>0.40778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311650" y="1658937"/>
          <a:ext cx="726914" cy="2714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0.41482</cdr:y>
    </cdr:from>
    <cdr:to>
      <cdr:x>0.60706</cdr:x>
      <cdr:y>0.49676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1963737"/>
          <a:ext cx="1026435" cy="387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0.49531</cdr:y>
    </cdr:from>
    <cdr:to>
      <cdr:x>0.59416</cdr:x>
      <cdr:y>0.57368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2344737"/>
          <a:ext cx="914621" cy="370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0.04436</cdr:x>
      <cdr:y>0.06175</cdr:y>
    </cdr:from>
    <cdr:to>
      <cdr:x>0.18571</cdr:x>
      <cdr:y>0.155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0.49531</cdr:y>
    </cdr:from>
    <cdr:to>
      <cdr:x>0.59416</cdr:x>
      <cdr:y>0.57368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2344737"/>
          <a:ext cx="914621" cy="370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0.04436</cdr:x>
      <cdr:y>0.06175</cdr:y>
    </cdr:from>
    <cdr:to>
      <cdr:x>0.18571</cdr:x>
      <cdr:y>0.155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0.49531</cdr:y>
    </cdr:from>
    <cdr:to>
      <cdr:x>0.59416</cdr:x>
      <cdr:y>0.57368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2344737"/>
          <a:ext cx="914621" cy="370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0.04436</cdr:x>
      <cdr:y>0.06175</cdr:y>
    </cdr:from>
    <cdr:to>
      <cdr:x>0.18571</cdr:x>
      <cdr:y>0.155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0.49531</cdr:y>
    </cdr:from>
    <cdr:to>
      <cdr:x>0.59416</cdr:x>
      <cdr:y>0.57368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2344737"/>
          <a:ext cx="914621" cy="370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0.04436</cdr:x>
      <cdr:y>0.06175</cdr:y>
    </cdr:from>
    <cdr:to>
      <cdr:x>0.18571</cdr:x>
      <cdr:y>0.155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0.49531</cdr:y>
    </cdr:from>
    <cdr:to>
      <cdr:x>0.59416</cdr:x>
      <cdr:y>0.57368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2344737"/>
          <a:ext cx="914621" cy="370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0.04436</cdr:x>
      <cdr:y>0.06175</cdr:y>
    </cdr:from>
    <cdr:to>
      <cdr:x>0.18571</cdr:x>
      <cdr:y>0.155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0.49531</cdr:y>
    </cdr:from>
    <cdr:to>
      <cdr:x>0.59416</cdr:x>
      <cdr:y>0.57368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2344737"/>
          <a:ext cx="914621" cy="370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0.04436</cdr:x>
      <cdr:y>0.06175</cdr:y>
    </cdr:from>
    <cdr:to>
      <cdr:x>0.18571</cdr:x>
      <cdr:y>0.155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0.49531</cdr:y>
    </cdr:from>
    <cdr:to>
      <cdr:x>0.59416</cdr:x>
      <cdr:y>0.57368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2344737"/>
          <a:ext cx="914621" cy="370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0.04436</cdr:x>
      <cdr:y>0.06175</cdr:y>
    </cdr:from>
    <cdr:to>
      <cdr:x>0.18571</cdr:x>
      <cdr:y>0.155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A5753CF-7183-45FE-B75E-3ABBC7B5CD3B}" type="datetimeFigureOut">
              <a:rPr lang="ru-RU"/>
              <a:pPr>
                <a:defRPr/>
              </a:pPr>
              <a:t>22.03.22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38A1846-472F-4A35-841C-7C6F8FD1DE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9C45111-5AAE-4510-99D8-A6FDB14DE0A9}" type="datetimeFigureOut">
              <a:rPr lang="ru-RU"/>
              <a:pPr>
                <a:defRPr/>
              </a:pPr>
              <a:t>22.03.22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1DE9B68-8BBA-4817-8A69-B0BF75DFF0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b="1" i="1" u="sng" smtClean="0">
              <a:solidFill>
                <a:srgbClr val="C00000"/>
              </a:solidFill>
            </a:endParaRPr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E038CB-490A-497A-8E6C-78865ACDE9B6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65181AF8-8B3C-40B0-90E0-B1835A10454B}" type="datetime1">
              <a:rPr lang="en-US"/>
              <a:pPr>
                <a:defRPr/>
              </a:pPr>
              <a:t>3/22/2022</a:t>
            </a:fld>
            <a:endParaRPr lang="en-US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26DB7-7BDA-4432-8B05-E2335AD4C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E2FE3F2F-073B-4C75-BEE5-AC3C934E0F4F}" type="datetime1">
              <a:rPr lang="en-US"/>
              <a:pPr>
                <a:defRPr/>
              </a:pPr>
              <a:t>3/22/2022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0288A-2300-4AB0-8A6A-974F38A6A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30F349D6-BBBA-4787-A94C-41A04CF3634E}" type="datetime1">
              <a:rPr lang="en-US"/>
              <a:pPr>
                <a:defRPr/>
              </a:pPr>
              <a:t>3/22/2022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147C9-CD83-458A-B5E3-F73844909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9734C371-759D-4C90-B4BD-1D709C6D845B}" type="datetime1">
              <a:rPr lang="en-US"/>
              <a:pPr>
                <a:defRPr/>
              </a:pPr>
              <a:t>3/22/2022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24E82-2147-4E29-A95E-2B4084D76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859B30B2-E6F2-4927-BACC-FFA925A0CCBF}" type="datetime1">
              <a:rPr lang="en-US"/>
              <a:pPr>
                <a:defRPr/>
              </a:pPr>
              <a:t>3/22/2022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CD5CE-B3C6-4D10-AA26-84C88F2E21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479188C3-DA55-4DEE-9F75-C59E62D7CB17}" type="datetime1">
              <a:rPr lang="en-US"/>
              <a:pPr>
                <a:defRPr/>
              </a:pPr>
              <a:t>3/22/2022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EED9E-4F4A-4AC3-8C93-00549BDA5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tIns="45720" anchor="b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4D3D400A-5678-435C-B9CD-A25E62924170}" type="datetime1">
              <a:rPr lang="en-US"/>
              <a:pPr>
                <a:defRPr/>
              </a:pPr>
              <a:t>3/22/2022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C113E-0DCB-4152-BB80-3177E31EA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Прямоугольник 8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7263" y="354013"/>
            <a:ext cx="37973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" descr="d:\документы\Мои рисунки\Рисунок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57200"/>
            <a:ext cx="6397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D99181E4-6D2B-4D92-8E5D-C05B061035FB}" type="datetime1">
              <a:rPr lang="en-US"/>
              <a:pPr>
                <a:defRPr/>
              </a:pPr>
              <a:t>3/22/2022</a:t>
            </a:fld>
            <a:endParaRPr 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077200" y="6019800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6EFAC-1566-4DE0-A4CB-EBFBD19E8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43487618-4327-44E8-800F-F852BB5A5D9A}" type="datetime1">
              <a:rPr lang="en-US"/>
              <a:pPr>
                <a:defRPr/>
              </a:pPr>
              <a:t>3/22/2022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A2C0F-A592-41E9-AF3F-FD349B08A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5E297ED3-9838-4FC7-B8E0-DE78548E455B}" type="datetime1">
              <a:rPr lang="en-US"/>
              <a:pPr>
                <a:defRPr/>
              </a:pPr>
              <a:t>3/22/2022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C6E03-2C65-4494-9B1E-3315606DF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Century Schoolbook" pitchFamily="18" charset="0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Century Schoolbook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BFB0FF68-B388-41FB-9C3D-78F112A49596}" type="datetime1">
              <a:rPr lang="en-US"/>
              <a:pPr>
                <a:defRPr/>
              </a:pPr>
              <a:t>3/22/2022</a:t>
            </a:fld>
            <a:endParaRPr lang="en-US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4A8D2-311F-47EE-9315-1A49702EE5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alphaModFix amt="61000"/>
            <a:lum/>
          </a:blip>
          <a:srcRect/>
          <a:stretch>
            <a:fillRect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2271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Century Schoolbook" pitchFamily="18" charset="0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175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Century Schoolbook" pitchFamily="18" charset="0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229600" y="640080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600" b="1">
                <a:latin typeface="Century Schoolbook" pitchFamily="18" charset="0"/>
              </a:defRPr>
            </a:lvl1pPr>
          </a:lstStyle>
          <a:p>
            <a:pPr>
              <a:defRPr/>
            </a:pPr>
            <a:fld id="{1AE79BF5-E2E5-4970-BC82-1E0508935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9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8636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Century Schoolbook" pitchFamily="18" charset="0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Century Schoolbook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04" r:id="rId1"/>
    <p:sldLayoutId id="2147486605" r:id="rId2"/>
    <p:sldLayoutId id="2147486606" r:id="rId3"/>
    <p:sldLayoutId id="2147486607" r:id="rId4"/>
    <p:sldLayoutId id="2147486608" r:id="rId5"/>
    <p:sldLayoutId id="2147486609" r:id="rId6"/>
    <p:sldLayoutId id="2147486610" r:id="rId7"/>
    <p:sldLayoutId id="2147486611" r:id="rId8"/>
    <p:sldLayoutId id="2147486612" r:id="rId9"/>
    <p:sldLayoutId id="2147486613" r:id="rId10"/>
    <p:sldLayoutId id="214748661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4A1D7B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4A1D7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4E8542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381000" y="457200"/>
            <a:ext cx="830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Times New Roman" pitchFamily="18" charset="0"/>
                <a:cs typeface="Aharoni" pitchFamily="2" charset="-79"/>
              </a:rPr>
              <a:t>МУНИЦИПАЛЬНОЕ ОБРАЗОВАНИЕ «РОГОВСКОЕ СЕЛЬСКОЕ ПОСЕЛЕНИЕ»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6800" y="1066800"/>
            <a:ext cx="7010400" cy="563231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ПРОЕКТ</a:t>
            </a:r>
          </a:p>
          <a:p>
            <a:pPr algn="ctr">
              <a:defRPr/>
            </a:pPr>
            <a:r>
              <a:rPr lang="ru-RU" sz="6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</a:t>
            </a:r>
            <a:r>
              <a:rPr lang="ru-RU" sz="6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бюджета Роговского сельского поселения Егорлыкского района за </a:t>
            </a:r>
            <a:r>
              <a:rPr lang="ru-RU" sz="6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6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F91B16-7A5C-4C39-AC28-F0757F4E05E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3555" name="TextBox 2"/>
          <p:cNvSpPr txBox="1">
            <a:spLocks noChangeArrowheads="1"/>
          </p:cNvSpPr>
          <p:nvPr/>
        </p:nvSpPr>
        <p:spPr bwMode="auto">
          <a:xfrm>
            <a:off x="838200" y="381000"/>
            <a:ext cx="7848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национальную оборону</a:t>
            </a:r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311150" y="1668463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916606-B5C1-443D-B2CF-754D7479DDA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838200" y="381000"/>
            <a:ext cx="7848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национальную безопасность</a:t>
            </a:r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311150" y="1668463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F72E36-91C3-4583-B2DE-D6918627AF4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838200" y="381000"/>
            <a:ext cx="7848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национальную экономику</a:t>
            </a:r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311150" y="1668463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A93C6B-E305-44E3-ADB9-B7520555DEF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27" name="TextBox 2"/>
          <p:cNvSpPr txBox="1">
            <a:spLocks noChangeArrowheads="1"/>
          </p:cNvSpPr>
          <p:nvPr/>
        </p:nvSpPr>
        <p:spPr bwMode="auto">
          <a:xfrm>
            <a:off x="838200" y="381000"/>
            <a:ext cx="7848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жилищно- коммунальное хозяйство</a:t>
            </a:r>
          </a:p>
          <a:p>
            <a:pPr algn="ctr"/>
            <a:endParaRPr lang="ru-RU" sz="2400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311150" y="1668463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E45BD21-4BC4-42E2-8429-F9F8B9C40BC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7651" name="TextBox 2"/>
          <p:cNvSpPr txBox="1">
            <a:spLocks noChangeArrowheads="1"/>
          </p:cNvSpPr>
          <p:nvPr/>
        </p:nvSpPr>
        <p:spPr bwMode="auto">
          <a:xfrm>
            <a:off x="838200" y="381000"/>
            <a:ext cx="7848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образование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311150" y="1668463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E45BD21-4BC4-42E2-8429-F9F8B9C40BC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7651" name="TextBox 2"/>
          <p:cNvSpPr txBox="1">
            <a:spLocks noChangeArrowheads="1"/>
          </p:cNvSpPr>
          <p:nvPr/>
        </p:nvSpPr>
        <p:spPr bwMode="auto">
          <a:xfrm>
            <a:off x="838200" y="381000"/>
            <a:ext cx="7848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культуру, кинематографию</a:t>
            </a:r>
          </a:p>
          <a:p>
            <a:pPr algn="ctr"/>
            <a:endParaRPr lang="ru-RU" sz="2400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311150" y="1668463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34400" y="6400800"/>
            <a:ext cx="457200" cy="365125"/>
          </a:xfrm>
        </p:spPr>
        <p:txBody>
          <a:bodyPr/>
          <a:lstStyle/>
          <a:p>
            <a:pPr>
              <a:defRPr/>
            </a:pPr>
            <a:fld id="{EC19C10B-BE93-4919-B25D-58C1ECC80739}" type="slidenum"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Century" pitchFamily="18" charset="0"/>
              </a:rPr>
              <a:pPr>
                <a:defRPr/>
              </a:pPr>
              <a:t>2</a:t>
            </a:fld>
            <a:endParaRPr lang="en-US" sz="1800">
              <a:effectLst>
                <a:outerShdw blurRad="38100" dist="38100" dir="2700000" algn="tl">
                  <a:srgbClr val="C0C0C0"/>
                </a:outerShdw>
              </a:effectLst>
              <a:latin typeface="Century" pitchFamily="18" charset="0"/>
            </a:endParaRPr>
          </a:p>
        </p:txBody>
      </p:sp>
      <p:sp>
        <p:nvSpPr>
          <p:cNvPr id="14339" name="Rectangle 4"/>
          <p:cNvSpPr txBox="1">
            <a:spLocks noChangeArrowheads="1"/>
          </p:cNvSpPr>
          <p:nvPr/>
        </p:nvSpPr>
        <p:spPr bwMode="auto">
          <a:xfrm>
            <a:off x="0" y="158750"/>
            <a:ext cx="9144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46088" indent="-446088" algn="ctr">
              <a:lnSpc>
                <a:spcPct val="80000"/>
              </a:lnSpc>
            </a:pPr>
            <a:r>
              <a:rPr lang="ru-RU" sz="2400" dirty="0">
                <a:latin typeface="Century Schoolbook" pitchFamily="18" charset="0"/>
              </a:rPr>
              <a:t>Основные показатели исполнения бюджета за </a:t>
            </a:r>
            <a:r>
              <a:rPr lang="ru-RU" sz="2400" dirty="0" smtClean="0">
                <a:latin typeface="Century Schoolbook" pitchFamily="18" charset="0"/>
              </a:rPr>
              <a:t>2021 </a:t>
            </a:r>
            <a:r>
              <a:rPr lang="ru-RU" sz="2400" dirty="0">
                <a:latin typeface="Century Schoolbook" pitchFamily="18" charset="0"/>
              </a:rPr>
              <a:t>год</a:t>
            </a:r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0" y="838200"/>
          <a:ext cx="9144000" cy="2686740"/>
        </p:xfrm>
        <a:graphic>
          <a:graphicData uri="http://schemas.openxmlformats.org/drawingml/2006/table">
            <a:tbl>
              <a:tblPr/>
              <a:tblGrid>
                <a:gridCol w="3657600"/>
                <a:gridCol w="2057400"/>
                <a:gridCol w="1752600"/>
                <a:gridCol w="1676400"/>
              </a:tblGrid>
              <a:tr h="4064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Доходная часть бюджета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>
                        <a:alpha val="8392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 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                 за 2020 год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                 за 2021 год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 роста %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объем доходов, всего: 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13325,6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15349,3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115,2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т.ч. налоговые и неналоговые поступления 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9380,6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10513,5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112,1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т.ч. безвозмездные поступления 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3945,0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4835,8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122,6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0" y="4114800"/>
          <a:ext cx="9144000" cy="2093941"/>
        </p:xfrm>
        <a:graphic>
          <a:graphicData uri="http://schemas.openxmlformats.org/drawingml/2006/table">
            <a:tbl>
              <a:tblPr/>
              <a:tblGrid>
                <a:gridCol w="3625850"/>
                <a:gridCol w="2089150"/>
                <a:gridCol w="1752600"/>
                <a:gridCol w="1676400"/>
              </a:tblGrid>
              <a:tr h="2286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Расходная часть бюджета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 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                 за 2020 год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                 за 2021 год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 роста %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объём расходов, всего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C4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10874,4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C4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15513,3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C4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142,7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C4AF"/>
                    </a:solidFill>
                  </a:tcPr>
                </a:tc>
              </a:tr>
              <a:tr h="50641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Профицит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«+», дефицит»-»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6705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2451,2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6705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-164,0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6705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67058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lIns="91440" tIns="45720" rIns="91440" bIns="45720" anchor="t"/>
          <a:lstStyle/>
          <a:p>
            <a:fld id="{9E8C0C37-B004-4EA5-A130-F79F983B787A}" type="slidenum">
              <a:rPr lang="en-US" sz="1800" smtClean="0">
                <a:latin typeface="Centaur" pitchFamily="18" charset="0"/>
              </a:rPr>
              <a:pPr/>
              <a:t>3</a:t>
            </a:fld>
            <a:endParaRPr lang="en-US" sz="1800" smtClean="0">
              <a:latin typeface="Centaur" pitchFamily="18" charset="0"/>
            </a:endParaRPr>
          </a:p>
        </p:txBody>
      </p:sp>
      <p:graphicFrame>
        <p:nvGraphicFramePr>
          <p:cNvPr id="5" name="Диаграмма 6"/>
          <p:cNvGraphicFramePr>
            <a:graphicFrameLocks/>
          </p:cNvGraphicFramePr>
          <p:nvPr/>
        </p:nvGraphicFramePr>
        <p:xfrm>
          <a:off x="512763" y="1423988"/>
          <a:ext cx="8147050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685800" y="457200"/>
            <a:ext cx="7772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Динамика доходов бюджета Роговского сельского поселения Егорлыкского района в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2020-2021гг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050974-9E96-4EBD-9C32-F9D9DE50F096}" type="slidenum">
              <a:rPr lang="en-US" smtClean="0"/>
              <a:pPr/>
              <a:t>4</a:t>
            </a:fld>
            <a:endParaRPr lang="en-US" smtClean="0"/>
          </a:p>
        </p:txBody>
      </p:sp>
      <p:graphicFrame>
        <p:nvGraphicFramePr>
          <p:cNvPr id="5" name="Объект 3"/>
          <p:cNvGraphicFramePr>
            <a:graphicFrameLocks/>
          </p:cNvGraphicFramePr>
          <p:nvPr/>
        </p:nvGraphicFramePr>
        <p:xfrm>
          <a:off x="203200" y="965200"/>
          <a:ext cx="8737600" cy="5673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412" name="TextBox 7"/>
          <p:cNvSpPr txBox="1">
            <a:spLocks noChangeArrowheads="1"/>
          </p:cNvSpPr>
          <p:nvPr/>
        </p:nvSpPr>
        <p:spPr bwMode="auto">
          <a:xfrm>
            <a:off x="304800" y="228600"/>
            <a:ext cx="8610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Роговского сельского поселения Егорлыкского района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3C634C7-2BC2-4D96-9B60-48AAEF948ED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8435" name="Прямоугольник 4"/>
          <p:cNvSpPr>
            <a:spLocks noChangeArrowheads="1"/>
          </p:cNvSpPr>
          <p:nvPr/>
        </p:nvSpPr>
        <p:spPr bwMode="auto">
          <a:xfrm>
            <a:off x="381000" y="228600"/>
            <a:ext cx="8610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Структура налоговых доходов бюджета Роговского сельского поселения Егорлыкского района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  <p:graphicFrame>
        <p:nvGraphicFramePr>
          <p:cNvPr id="5" name="Объект 3"/>
          <p:cNvGraphicFramePr>
            <a:graphicFrameLocks/>
          </p:cNvGraphicFramePr>
          <p:nvPr/>
        </p:nvGraphicFramePr>
        <p:xfrm>
          <a:off x="101600" y="1143000"/>
          <a:ext cx="9042400" cy="530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391F17-3925-4D8C-AAF9-ED7311A0495A}" type="slidenum">
              <a:rPr lang="en-US" smtClean="0"/>
              <a:pPr/>
              <a:t>6</a:t>
            </a:fld>
            <a:endParaRPr lang="en-US" smtClean="0"/>
          </a:p>
        </p:txBody>
      </p:sp>
      <p:graphicFrame>
        <p:nvGraphicFramePr>
          <p:cNvPr id="6" name="Диаграмма 4"/>
          <p:cNvGraphicFramePr>
            <a:graphicFrameLocks/>
          </p:cNvGraphicFramePr>
          <p:nvPr/>
        </p:nvGraphicFramePr>
        <p:xfrm>
          <a:off x="311150" y="1668463"/>
          <a:ext cx="8185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460" name="TextBox 5"/>
          <p:cNvSpPr txBox="1">
            <a:spLocks noChangeArrowheads="1"/>
          </p:cNvSpPr>
          <p:nvPr/>
        </p:nvSpPr>
        <p:spPr bwMode="auto">
          <a:xfrm>
            <a:off x="457200" y="152400"/>
            <a:ext cx="807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</p:txBody>
      </p:sp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7010400" y="16764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DD7AD9E-0577-410D-948E-689CD0371260}" type="slidenum">
              <a:rPr lang="en-US" smtClean="0"/>
              <a:pPr/>
              <a:t>7</a:t>
            </a:fld>
            <a:endParaRPr lang="en-US" smtClean="0"/>
          </a:p>
        </p:txBody>
      </p:sp>
      <p:graphicFrame>
        <p:nvGraphicFramePr>
          <p:cNvPr id="5" name="Диаграмма 2"/>
          <p:cNvGraphicFramePr>
            <a:graphicFrameLocks/>
          </p:cNvGraphicFramePr>
          <p:nvPr/>
        </p:nvGraphicFramePr>
        <p:xfrm>
          <a:off x="50800" y="1422400"/>
          <a:ext cx="9023350" cy="538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228600" y="304800"/>
            <a:ext cx="876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Структура расходов бюджета Роговского сельского поселения </a:t>
            </a: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Егорлыкского  района в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783C4FA-9FEB-400D-AA45-6AA33B6950AC}" type="slidenum">
              <a:rPr lang="en-US" smtClean="0"/>
              <a:pPr/>
              <a:t>8</a:t>
            </a:fld>
            <a:endParaRPr lang="en-US" smtClean="0"/>
          </a:p>
        </p:txBody>
      </p:sp>
      <p:graphicFrame>
        <p:nvGraphicFramePr>
          <p:cNvPr id="6" name="Диаграмма 2"/>
          <p:cNvGraphicFramePr>
            <a:graphicFrameLocks/>
          </p:cNvGraphicFramePr>
          <p:nvPr/>
        </p:nvGraphicFramePr>
        <p:xfrm>
          <a:off x="279400" y="1727200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508" name="TextBox 3"/>
          <p:cNvSpPr txBox="1">
            <a:spLocks noChangeArrowheads="1"/>
          </p:cNvSpPr>
          <p:nvPr/>
        </p:nvSpPr>
        <p:spPr bwMode="auto">
          <a:xfrm>
            <a:off x="609600" y="304800"/>
            <a:ext cx="8153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реализацию муниципальных программ</a:t>
            </a:r>
          </a:p>
        </p:txBody>
      </p:sp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533400" y="18288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тыс. руб.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449D995-CD2F-4E25-BAB9-7ECDBD2A5E9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2531" name="TextBox 2"/>
          <p:cNvSpPr txBox="1">
            <a:spLocks noChangeArrowheads="1"/>
          </p:cNvSpPr>
          <p:nvPr/>
        </p:nvSpPr>
        <p:spPr bwMode="auto">
          <a:xfrm>
            <a:off x="838200" y="381000"/>
            <a:ext cx="7848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общегосударственные вопросы</a:t>
            </a:r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311150" y="1668463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2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18265</TotalTime>
  <Words>341</Words>
  <Application>Microsoft Office PowerPoint</Application>
  <PresentationFormat>Экран (4:3)</PresentationFormat>
  <Paragraphs>111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Иллюстрированный материал о бюджете Омска на 2013 год и плановый период 2014 и 2015 годов</dc:title>
  <dc:creator>Тимофеева</dc:creator>
  <cp:lastModifiedBy>User</cp:lastModifiedBy>
  <cp:revision>2003</cp:revision>
  <dcterms:modified xsi:type="dcterms:W3CDTF">2022-03-22T18:45:02Z</dcterms:modified>
</cp:coreProperties>
</file>