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6615" r:id="rId2"/>
  </p:sldMasterIdLst>
  <p:notesMasterIdLst>
    <p:notesMasterId r:id="rId18"/>
  </p:notesMasterIdLst>
  <p:handoutMasterIdLst>
    <p:handoutMasterId r:id="rId19"/>
  </p:handoutMasterIdLst>
  <p:sldIdLst>
    <p:sldId id="428" r:id="rId3"/>
    <p:sldId id="453" r:id="rId4"/>
    <p:sldId id="464" r:id="rId5"/>
    <p:sldId id="465" r:id="rId6"/>
    <p:sldId id="467" r:id="rId7"/>
    <p:sldId id="468" r:id="rId8"/>
    <p:sldId id="470" r:id="rId9"/>
    <p:sldId id="471" r:id="rId10"/>
    <p:sldId id="475" r:id="rId11"/>
    <p:sldId id="484" r:id="rId12"/>
    <p:sldId id="485" r:id="rId13"/>
    <p:sldId id="486" r:id="rId14"/>
    <p:sldId id="487" r:id="rId15"/>
    <p:sldId id="488" r:id="rId16"/>
    <p:sldId id="489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7D7D"/>
    <a:srgbClr val="6666FF"/>
    <a:srgbClr val="005024"/>
    <a:srgbClr val="003B68"/>
    <a:srgbClr val="A33F0D"/>
    <a:srgbClr val="7A0000"/>
    <a:srgbClr val="004C2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1" autoAdjust="0"/>
    <p:restoredTop sz="98872" autoAdjust="0"/>
  </p:normalViewPr>
  <p:slideViewPr>
    <p:cSldViewPr>
      <p:cViewPr>
        <p:scale>
          <a:sx n="100" d="100"/>
          <a:sy n="100" d="100"/>
        </p:scale>
        <p:origin x="-13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597" y="-77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6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3.5129740518962192E-2"/>
                  <c:y val="-9.4562647754137513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4895,0</a:t>
                    </a:r>
                    <a:endParaRPr lang="en-US"/>
                  </a:p>
                </c:rich>
              </c:tx>
              <c:spPr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elete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3945</c:v>
                </c:pt>
                <c:pt idx="2">
                  <c:v>4835.8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3434,8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9380.6</c:v>
                </c:pt>
                <c:pt idx="2">
                  <c:v>10513.5</c:v>
                </c:pt>
              </c:numCache>
            </c:numRef>
          </c:val>
        </c:ser>
        <c:shape val="cone"/>
        <c:axId val="75814400"/>
        <c:axId val="75815936"/>
        <c:axId val="0"/>
      </c:bar3DChart>
      <c:catAx>
        <c:axId val="75814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75815936"/>
        <c:crosses val="autoZero"/>
        <c:auto val="1"/>
        <c:lblAlgn val="ctr"/>
        <c:lblOffset val="100"/>
      </c:catAx>
      <c:valAx>
        <c:axId val="75815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758144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793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44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76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0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66.099999999999994</c:v>
                </c:pt>
                <c:pt idx="2" formatCode="General">
                  <c:v>17.100000000000001</c:v>
                </c:pt>
              </c:numCache>
            </c:numRef>
          </c:val>
        </c:ser>
        <c:shape val="box"/>
        <c:axId val="123933440"/>
        <c:axId val="123934976"/>
        <c:axId val="0"/>
      </c:bar3DChart>
      <c:catAx>
        <c:axId val="123933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934976"/>
        <c:crosses val="autoZero"/>
        <c:auto val="1"/>
        <c:lblAlgn val="ctr"/>
        <c:lblOffset val="100"/>
      </c:catAx>
      <c:valAx>
        <c:axId val="1239349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93344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55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8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15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1174.5999999999999</c:v>
                </c:pt>
                <c:pt idx="2" formatCode="General">
                  <c:v>3203.7</c:v>
                </c:pt>
              </c:numCache>
            </c:numRef>
          </c:val>
        </c:ser>
        <c:shape val="box"/>
        <c:axId val="123977088"/>
        <c:axId val="123978880"/>
        <c:axId val="0"/>
      </c:bar3DChart>
      <c:catAx>
        <c:axId val="123977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978880"/>
        <c:crosses val="autoZero"/>
        <c:auto val="1"/>
        <c:lblAlgn val="ctr"/>
        <c:lblOffset val="100"/>
      </c:catAx>
      <c:valAx>
        <c:axId val="1239788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977088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66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9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26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22.5</c:v>
                </c:pt>
                <c:pt idx="2" formatCode="General">
                  <c:v>3.6</c:v>
                </c:pt>
              </c:numCache>
            </c:numRef>
          </c:val>
        </c:ser>
        <c:shape val="box"/>
        <c:axId val="111270144"/>
        <c:axId val="123994112"/>
        <c:axId val="0"/>
      </c:bar3DChart>
      <c:catAx>
        <c:axId val="1112701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994112"/>
        <c:crosses val="autoZero"/>
        <c:auto val="1"/>
        <c:lblAlgn val="ctr"/>
        <c:lblOffset val="100"/>
      </c:catAx>
      <c:valAx>
        <c:axId val="123994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1270144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7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77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9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3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4305</c:v>
                </c:pt>
                <c:pt idx="2" formatCode="General">
                  <c:v>6489.3</c:v>
                </c:pt>
              </c:numCache>
            </c:numRef>
          </c:val>
        </c:ser>
        <c:shape val="box"/>
        <c:axId val="124036224"/>
        <c:axId val="124037760"/>
        <c:axId val="0"/>
      </c:bar3DChart>
      <c:catAx>
        <c:axId val="124036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4037760"/>
        <c:crosses val="autoZero"/>
        <c:auto val="1"/>
        <c:lblAlgn val="ctr"/>
        <c:lblOffset val="100"/>
      </c:catAx>
      <c:valAx>
        <c:axId val="124037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4036224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77">
                <a:latin typeface="Times New Roman" pitchFamily="18" charset="0"/>
                <a:cs typeface="Times New Roman" pitchFamily="18" charset="0"/>
              </a:defRPr>
            </a:pPr>
            <a:r>
              <a:rPr lang="ru-RU" sz="1677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10513,5</a:t>
            </a:r>
            <a:r>
              <a:rPr lang="ru-RU" sz="1677" b="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77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77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39230770990227609"/>
          <c:y val="2.083337737145278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677823325960069"/>
          <c:w val="0.61531263617208065"/>
          <c:h val="0.846964974411540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6.3013342082239729E-2"/>
                  <c:y val="-4.1370856145839602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6.3210992987779324E-2"/>
                  <c:y val="0.10759684140463835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5.468687102846901E-3"/>
                  <c:y val="6.215737208457109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4.8926241213312384E-2"/>
                  <c:y val="7.294086568718094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3980271216097989"/>
                  <c:y val="-7.1447599756666591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9.5449146981627292E-2"/>
                  <c:y val="-0.1066961808689154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77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19E-2"/>
                  <c:y val="-9.0924633495778548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8.8822642375603056E-2"/>
                  <c:y val="-2.6494285470098841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88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НДФЛ-445.6</c:v>
                </c:pt>
                <c:pt idx="1">
                  <c:v>Единый сельскохозяйственный налог - 5217.0</c:v>
                </c:pt>
                <c:pt idx="2">
                  <c:v>Налог на имущество физических лиц -210.1</c:v>
                </c:pt>
                <c:pt idx="3">
                  <c:v>Земельный -3865.1</c:v>
                </c:pt>
                <c:pt idx="4">
                  <c:v>Земельный по обязательствам до 01.01.2006- -33.6</c:v>
                </c:pt>
                <c:pt idx="5">
                  <c:v>Доходы от использования имущества-538.9</c:v>
                </c:pt>
                <c:pt idx="6">
                  <c:v>Компенсация затрат  -14.1</c:v>
                </c:pt>
                <c:pt idx="7">
                  <c:v>Инициативные платежи-255.6</c:v>
                </c:pt>
                <c:pt idx="8">
                  <c:v>Штрафы, санкции, возмещение ущерба 2.5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4.2383602035478232</c:v>
                </c:pt>
                <c:pt idx="1">
                  <c:v>49.621914681124267</c:v>
                </c:pt>
                <c:pt idx="2">
                  <c:v>1.9983830313406583</c:v>
                </c:pt>
                <c:pt idx="3">
                  <c:v>36.763209207209783</c:v>
                </c:pt>
                <c:pt idx="4">
                  <c:v>-0.31958909972892013</c:v>
                </c:pt>
                <c:pt idx="5">
                  <c:v>5.1257906501165138</c:v>
                </c:pt>
                <c:pt idx="6">
                  <c:v>0.13411328292195748</c:v>
                </c:pt>
                <c:pt idx="7">
                  <c:v>2.4311599372235673</c:v>
                </c:pt>
                <c:pt idx="8">
                  <c:v>6.6581062443524996E-3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9559238101773082"/>
          <c:y val="6.6442953020134282E-2"/>
          <c:w val="0.3136235350668376"/>
          <c:h val="0.73394956576147063"/>
        </c:manualLayout>
      </c:layout>
      <c:txPr>
        <a:bodyPr/>
        <a:lstStyle/>
        <a:p>
          <a:pPr>
            <a:defRPr sz="1388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77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91">
                <a:latin typeface="Times New Roman" pitchFamily="18" charset="0"/>
                <a:cs typeface="Times New Roman" pitchFamily="18" charset="0"/>
              </a:defRPr>
            </a:pPr>
            <a:r>
              <a:rPr lang="ru-RU" sz="1691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9704,2</a:t>
            </a:r>
            <a:endParaRPr lang="ru-RU" sz="1692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9065815720403402"/>
          <c:y val="2.04461001514595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8016701461377882E-2"/>
          <c:y val="0.27436823104693142"/>
          <c:w val="0.55010438413361151"/>
          <c:h val="0.593862815884476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9704.2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6666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892462178183114E-2"/>
                  <c:y val="-0.173081226688769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45.1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2.2938932141909313E-2"/>
                  <c:y val="9.122932599932201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5.0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>
                <c:manualLayout>
                  <c:x val="2.3677674068831284E-2"/>
                  <c:y val="6.26990166898994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2.6%</a:t>
                    </a:r>
                    <a:endParaRPr lang="en-US" dirty="0"/>
                  </a:p>
                </c:rich>
              </c:tx>
              <c:dLblPos val="bestFit"/>
            </c:dLbl>
            <c:dLbl>
              <c:idx val="3"/>
              <c:layout>
                <c:manualLayout>
                  <c:x val="0"/>
                  <c:y val="-0.1879212975172367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47,3%</a:t>
                    </a:r>
                    <a:endParaRPr lang="en-US" dirty="0"/>
                  </a:p>
                </c:rich>
              </c:tx>
              <c:dLblPos val="bestFit"/>
            </c:dLbl>
            <c:dLbl>
              <c:idx val="4"/>
              <c:layout>
                <c:manualLayout>
                  <c:x val="-0.11896937882764654"/>
                  <c:y val="-0.164939899127179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47.3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5"/>
              <c:layout>
                <c:manualLayout>
                  <c:x val="-9.0407787876814489E-3"/>
                  <c:y val="-8.7800935837704916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88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06E-2"/>
                  <c:y val="-9.0924633495778506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4.6764216972878414E-2"/>
                  <c:y val="3.2709958619952052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799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 5217</c:v>
                </c:pt>
                <c:pt idx="1">
                  <c:v>НДФЛ-445.6</c:v>
                </c:pt>
                <c:pt idx="2">
                  <c:v>Налог на имущество физических лиц-210.1</c:v>
                </c:pt>
                <c:pt idx="3">
                  <c:v>земельный по обязательствам до 01.0.2006- (-33.6)</c:v>
                </c:pt>
                <c:pt idx="4">
                  <c:v>зем налог 3865.1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53.760227530347649</c:v>
                </c:pt>
                <c:pt idx="1">
                  <c:v>4.5918262195750295</c:v>
                </c:pt>
                <c:pt idx="2">
                  <c:v>2.1650419406030381</c:v>
                </c:pt>
                <c:pt idx="3">
                  <c:v>-0.4</c:v>
                </c:pt>
                <c:pt idx="4">
                  <c:v>39.829146142907213</c:v>
                </c:pt>
              </c:numCache>
            </c:numRef>
          </c:val>
        </c:ser>
      </c:pie3DChart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6120011051250176"/>
          <c:y val="7.1519769706206077E-2"/>
          <c:w val="0.3879988948749829"/>
          <c:h val="0.92602564464388282"/>
        </c:manualLayout>
      </c:layout>
      <c:txPr>
        <a:bodyPr/>
        <a:lstStyle/>
        <a:p>
          <a:pPr>
            <a:defRPr sz="13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1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051333699573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2" formatCode="#,##0.0">
                  <c:v>3945</c:v>
                </c:pt>
                <c:pt idx="3" formatCode="#,##0.0">
                  <c:v>4835.8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0.0%</c:formatCode>
                <c:ptCount val="4"/>
              </c:numCache>
            </c:numRef>
          </c:val>
        </c:ser>
        <c:shape val="box"/>
        <c:axId val="96078080"/>
        <c:axId val="96083968"/>
        <c:axId val="0"/>
      </c:bar3DChart>
      <c:catAx>
        <c:axId val="96078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6083968"/>
        <c:crosses val="autoZero"/>
        <c:auto val="1"/>
        <c:lblAlgn val="ctr"/>
        <c:lblOffset val="100"/>
      </c:catAx>
      <c:valAx>
        <c:axId val="960839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607808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15513,3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тыс</a:t>
            </a:r>
            <a:r>
              <a:rPr lang="ru-RU" dirty="0"/>
              <a:t>. рублей</a:t>
            </a:r>
          </a:p>
        </c:rich>
      </c:tx>
      <c:layout>
        <c:manualLayout>
          <c:xMode val="edge"/>
          <c:yMode val="edge"/>
          <c:x val="0.38404251192738847"/>
          <c:y val="3.193897637795277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619066089645249E-2"/>
          <c:y val="0.13369558757985439"/>
          <c:w val="0.67194092827004626"/>
          <c:h val="0.732965009208107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15513.3</c:v>
                </c:pt>
              </c:strCache>
            </c:strRef>
          </c:tx>
          <c:dPt>
            <c:idx val="0"/>
            <c:explosion val="10"/>
            <c:spPr>
              <a:solidFill>
                <a:srgbClr val="00FF00"/>
              </a:solidFill>
            </c:spPr>
          </c:dPt>
          <c:dPt>
            <c:idx val="1"/>
            <c:explosion val="8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explosion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explosion val="2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explosion val="3"/>
            <c:spPr>
              <a:solidFill>
                <a:schemeClr val="bg1"/>
              </a:solidFill>
            </c:spPr>
          </c:dPt>
          <c:dLbls>
            <c:dLbl>
              <c:idx val="0"/>
              <c:layout>
                <c:manualLayout>
                  <c:x val="-7.9365424149567668E-2"/>
                  <c:y val="-0.26716721140989452"/>
                </c:manualLayout>
              </c:layout>
              <c:dLblPos val="bestFit"/>
              <c:showLegendKey val="1"/>
              <c:showVal val="1"/>
            </c:dLbl>
            <c:dLbl>
              <c:idx val="1"/>
              <c:layout>
                <c:manualLayout>
                  <c:x val="5.129092853541091E-2"/>
                  <c:y val="6.3962449858862083E-2"/>
                </c:manualLayout>
              </c:layout>
              <c:dLblPos val="bestFit"/>
              <c:showLegendKey val="1"/>
              <c:showVal val="1"/>
            </c:dLbl>
            <c:dLbl>
              <c:idx val="2"/>
              <c:layout>
                <c:manualLayout>
                  <c:x val="-5.2357273074855812E-2"/>
                  <c:y val="0.11249034318823366"/>
                </c:manualLayout>
              </c:layout>
              <c:dLblPos val="bestFit"/>
              <c:showLegendKey val="1"/>
              <c:showVal val="1"/>
            </c:dLbl>
            <c:dLbl>
              <c:idx val="3"/>
              <c:layout>
                <c:manualLayout>
                  <c:x val="-0.18311602675281372"/>
                  <c:y val="8.6263928093894091E-2"/>
                </c:manualLayout>
              </c:layout>
              <c:dLblPos val="bestFit"/>
              <c:showLegendKey val="1"/>
              <c:showVal val="1"/>
            </c:dLbl>
            <c:dLbl>
              <c:idx val="4"/>
              <c:layout>
                <c:manualLayout>
                  <c:x val="-4.2632060155042319E-2"/>
                  <c:y val="-4.9032461744168906E-3"/>
                </c:manualLayout>
              </c:layout>
              <c:dLblPos val="bestFit"/>
              <c:showLegendKey val="1"/>
              <c:showVal val="1"/>
            </c:dLbl>
            <c:dLbl>
              <c:idx val="5"/>
              <c:layout>
                <c:manualLayout>
                  <c:x val="-0.10527719749317049"/>
                  <c:y val="5.1003565592036844E-2"/>
                </c:manualLayout>
              </c:layout>
              <c:dLblPos val="bestFit"/>
              <c:showLegendKey val="1"/>
              <c:showVal val="1"/>
            </c:dLbl>
            <c:dLbl>
              <c:idx val="6"/>
              <c:layout>
                <c:manualLayout>
                  <c:x val="-4.4903150154247534E-2"/>
                  <c:y val="-3.2844488188976416E-2"/>
                </c:manualLayout>
              </c:layout>
              <c:dLblPos val="bestFit"/>
              <c:showLegendKey val="1"/>
              <c:showVal val="1"/>
            </c:dLbl>
            <c:dLbl>
              <c:idx val="7"/>
              <c:layout>
                <c:manualLayout>
                  <c:x val="-0.10010893210373745"/>
                  <c:y val="-8.5595472440945633E-2"/>
                </c:manualLayout>
              </c:layout>
              <c:dLblPos val="bestFit"/>
              <c:showLegendKey val="1"/>
              <c:showVal val="1"/>
            </c:dLbl>
            <c:dLbl>
              <c:idx val="8"/>
              <c:layout>
                <c:manualLayout>
                  <c:x val="-7.8547702560815585E-2"/>
                  <c:y val="-4.5841459382692386E-2"/>
                </c:manualLayout>
              </c:layout>
              <c:dLblPos val="bestFit"/>
              <c:showLegendKey val="1"/>
              <c:showVal val="1"/>
            </c:dLbl>
            <c:dLbl>
              <c:idx val="9"/>
              <c:layout>
                <c:manualLayout>
                  <c:x val="-7.5994057873759934E-3"/>
                  <c:y val="-9.4093460833670359E-2"/>
                </c:manualLayout>
              </c:layout>
              <c:dLblPos val="bestFit"/>
              <c:showLegendKey val="1"/>
              <c:showVal val="1"/>
            </c:dLbl>
            <c:dLbl>
              <c:idx val="10"/>
              <c:layout>
                <c:manualLayout>
                  <c:x val="0.12929790485161521"/>
                  <c:y val="-9.3496974231778815E-2"/>
                </c:manualLayout>
              </c:layout>
              <c:dLblPos val="bestFit"/>
              <c:showLegendKey val="1"/>
              <c:showVal val="1"/>
            </c:dLbl>
            <c:dLbl>
              <c:idx val="11"/>
              <c:layout>
                <c:manualLayout>
                  <c:x val="0.1054059006942514"/>
                  <c:y val="-4.0373693418268235E-2"/>
                </c:manualLayout>
              </c:layout>
              <c:dLblPos val="bestFit"/>
              <c:showLegendKey val="1"/>
              <c:showVal val="1"/>
            </c:dLbl>
            <c:dLbl>
              <c:idx val="12"/>
              <c:layout>
                <c:manualLayout>
                  <c:x val="7.4486836490604474E-2"/>
                  <c:y val="8.4997249301617846E-3"/>
                </c:manualLayout>
              </c:layout>
              <c:dLblPos val="bestFit"/>
              <c:showLegendKey val="1"/>
              <c:showVal val="1"/>
            </c:dLbl>
            <c:spPr>
              <a:ln cmpd="sng"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вопросы-5684.6</c:v>
                </c:pt>
                <c:pt idx="1">
                  <c:v>Национальная оборона-96.1</c:v>
                </c:pt>
                <c:pt idx="2">
                  <c:v>Национальная безопасность-18.9</c:v>
                </c:pt>
                <c:pt idx="3">
                  <c:v>Национальная экономика-17.1</c:v>
                </c:pt>
                <c:pt idx="4">
                  <c:v>Жилищно- коммунальное хозяйство-3203.7</c:v>
                </c:pt>
                <c:pt idx="5">
                  <c:v>Образование-3.6</c:v>
                </c:pt>
                <c:pt idx="6">
                  <c:v>Культура, ктнематография-6489.3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36.643396311552031</c:v>
                </c:pt>
                <c:pt idx="1">
                  <c:v>0.61946845609896062</c:v>
                </c:pt>
                <c:pt idx="2">
                  <c:v>0.12183094506004524</c:v>
                </c:pt>
                <c:pt idx="3">
                  <c:v>0.11022799791146952</c:v>
                </c:pt>
                <c:pt idx="4">
                  <c:v>20.65131209994005</c:v>
                </c:pt>
                <c:pt idx="5">
                  <c:v>2.3205894297151478E-2</c:v>
                </c:pt>
                <c:pt idx="6">
                  <c:v>41.8305582951403</c:v>
                </c:pt>
              </c:numCache>
            </c:numRef>
          </c:val>
        </c:ser>
        <c:dLbls>
          <c:showVal val="1"/>
        </c:dLbls>
      </c:pie3DChart>
      <c:spPr>
        <a:noFill/>
        <a:ln w="25396">
          <a:noFill/>
        </a:ln>
      </c:spPr>
    </c:plotArea>
    <c:legend>
      <c:legendPos val="r"/>
      <c:layout>
        <c:manualLayout>
          <c:xMode val="edge"/>
          <c:yMode val="edge"/>
          <c:x val="0.71653709425562306"/>
          <c:y val="5.249213989594069E-2"/>
          <c:w val="0.28227438342359135"/>
          <c:h val="0.9413095536202853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8.0396475770925221E-2"/>
          <c:y val="0.12215320910973086"/>
          <c:w val="0.89317180616740421"/>
          <c:h val="0.7598343685300207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10630.1</c:v>
                </c:pt>
                <c:pt idx="1">
                  <c:v>15156.8</c:v>
                </c:pt>
              </c:numCache>
            </c:numRef>
          </c:val>
        </c:ser>
        <c:shape val="pyramid"/>
        <c:axId val="95288320"/>
        <c:axId val="95302400"/>
        <c:axId val="0"/>
      </c:bar3DChart>
      <c:catAx>
        <c:axId val="95288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302400"/>
        <c:crosses val="autoZero"/>
        <c:auto val="1"/>
        <c:lblAlgn val="ctr"/>
        <c:lblOffset val="100"/>
      </c:catAx>
      <c:valAx>
        <c:axId val="9530240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288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4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7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5209.1000000000004</c:v>
                </c:pt>
                <c:pt idx="2">
                  <c:v>5684.6</c:v>
                </c:pt>
              </c:numCache>
            </c:numRef>
          </c:val>
        </c:ser>
        <c:shape val="box"/>
        <c:axId val="104967552"/>
        <c:axId val="105669760"/>
        <c:axId val="0"/>
      </c:bar3DChart>
      <c:catAx>
        <c:axId val="104967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5669760"/>
        <c:crosses val="autoZero"/>
        <c:auto val="1"/>
        <c:lblAlgn val="ctr"/>
        <c:lblOffset val="100"/>
      </c:catAx>
      <c:valAx>
        <c:axId val="105669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496755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2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5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8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92.5</c:v>
                </c:pt>
                <c:pt idx="2">
                  <c:v>96.1</c:v>
                </c:pt>
              </c:numCache>
            </c:numRef>
          </c:val>
        </c:ser>
        <c:shape val="box"/>
        <c:axId val="105761792"/>
        <c:axId val="106027264"/>
        <c:axId val="0"/>
      </c:bar3DChart>
      <c:catAx>
        <c:axId val="105761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027264"/>
        <c:crosses val="autoZero"/>
        <c:auto val="1"/>
        <c:lblAlgn val="ctr"/>
        <c:lblOffset val="100"/>
      </c:catAx>
      <c:valAx>
        <c:axId val="106027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576179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51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33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6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9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4.5999999999999996</c:v>
                </c:pt>
                <c:pt idx="2" formatCode="General">
                  <c:v>18.899999999999999</c:v>
                </c:pt>
              </c:numCache>
            </c:numRef>
          </c:val>
        </c:ser>
        <c:shape val="box"/>
        <c:axId val="111208320"/>
        <c:axId val="111209856"/>
        <c:axId val="0"/>
      </c:bar3DChart>
      <c:catAx>
        <c:axId val="111208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1209856"/>
        <c:crosses val="autoZero"/>
        <c:auto val="1"/>
        <c:lblAlgn val="ctr"/>
        <c:lblOffset val="100"/>
      </c:catAx>
      <c:valAx>
        <c:axId val="111209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120832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0.26284</cdr:x>
      <cdr:y>0.47921</cdr:y>
    </cdr:from>
    <cdr:to>
      <cdr:x>0.43755</cdr:x>
      <cdr:y>0.57579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>
          <a:off x="2178050" y="2268537"/>
          <a:ext cx="1447800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lumMod val="95000"/>
              <a:lumOff val="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0.5387</cdr:x>
      <cdr:y>0.20682</cdr:y>
    </cdr:from>
    <cdr:to>
      <cdr:x>0.70421</cdr:x>
      <cdr:y>0.54435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464050" y="973137"/>
          <a:ext cx="1371600" cy="160020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0.29007</cdr:x>
      <cdr:y>0.4445</cdr:y>
    </cdr:from>
    <cdr:to>
      <cdr:x>0.37779</cdr:x>
      <cdr:y>0.51743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493042" y="2071310"/>
          <a:ext cx="751980" cy="337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0.52031</cdr:x>
      <cdr:y>0.35044</cdr:y>
    </cdr:from>
    <cdr:to>
      <cdr:x>0.60803</cdr:x>
      <cdr:y>0.40778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311650" y="1658937"/>
          <a:ext cx="726914" cy="27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0.41482</cdr:y>
    </cdr:from>
    <cdr:to>
      <cdr:x>0.60706</cdr:x>
      <cdr:y>0.49676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1963737"/>
          <a:ext cx="1026435" cy="387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5753CF-7183-45FE-B75E-3ABBC7B5CD3B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38A1846-472F-4A35-841C-7C6F8FD1D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9C45111-5AAE-4510-99D8-A6FDB14DE0A9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DE9B68-8BBA-4817-8A69-B0BF75DFF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b="1" i="1" u="sng" smtClean="0">
              <a:solidFill>
                <a:srgbClr val="C00000"/>
              </a:solidFill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038CB-490A-497A-8E6C-78865ACDE9B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65181AF8-8B3C-40B0-90E0-B1835A10454B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26DB7-7BDA-4432-8B05-E2335AD4C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E2FE3F2F-073B-4C75-BEE5-AC3C934E0F4F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288A-2300-4AB0-8A6A-974F38A6A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30F349D6-BBBA-4787-A94C-41A04CF3634E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47C9-CD83-458A-B5E3-F73844909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181AF8-8B3C-40B0-90E0-B1835A10454B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726DB7-7BDA-4432-8B05-E2335AD4C5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34C371-759D-4C90-B4BD-1D709C6D845B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624E82-2147-4E29-A95E-2B4084D760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9B30B2-E6F2-4927-BACC-FFA925A0CCBF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4CD5CE-B3C6-4D10-AA26-84C88F2E21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9188C3-DA55-4DEE-9F75-C59E62D7CB17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7EED9E-4F4A-4AC3-8C93-00549BDA57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3D400A-5678-435C-B9CD-A25E62924170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0C113E-0DCB-4152-BB80-3177E31EAE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9181E4-6D2B-4D92-8E5D-C05B061035FB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86EFAC-1566-4DE0-A4CB-EBFBD19E8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Прямоугольник 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354013"/>
            <a:ext cx="3797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d:\документы\Мои рисунки\Рисунок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6397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487618-4327-44E8-800F-F852BB5A5D9A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CA2C0F-A592-41E9-AF3F-FD349B08A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297ED3-9838-4FC7-B8E0-DE78548E455B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BC6E03-2C65-4494-9B1E-3315606DF2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9734C371-759D-4C90-B4BD-1D709C6D845B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4E82-2147-4E29-A95E-2B4084D76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B0FF68-B388-41FB-9C3D-78F112A49596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94A8D2-311F-47EE-9315-1A49702EE5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FE3F2F-073B-4C75-BEE5-AC3C934E0F4F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A0288A-2300-4AB0-8A6A-974F38A6A3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F349D6-BBBA-4787-A94C-41A04CF3634E}" type="datetime1">
              <a:rPr lang="en-US" smtClean="0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4147C9-CD83-458A-B5E3-F738449097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859B30B2-E6F2-4927-BACC-FFA925A0CCBF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D5CE-B3C6-4D10-AA26-84C88F2E2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79188C3-DA55-4DEE-9F75-C59E62D7CB17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ED9E-4F4A-4AC3-8C93-00549BDA5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tIns="45720"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D3D400A-5678-435C-B9CD-A25E62924170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C113E-0DCB-4152-BB80-3177E31EA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ямоугольник 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354013"/>
            <a:ext cx="3797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d:\документы\Мои рисунки\Рисунок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6397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D99181E4-6D2B-4D92-8E5D-C05B061035FB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077200" y="601980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6EFAC-1566-4DE0-A4CB-EBFBD19E8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3487618-4327-44E8-800F-F852BB5A5D9A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2C0F-A592-41E9-AF3F-FD349B08A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5E297ED3-9838-4FC7-B8E0-DE78548E455B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E03-2C65-4494-9B1E-3315606DF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BFB0FF68-B388-41FB-9C3D-78F112A49596}" type="datetime1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A8D2-311F-47EE-9315-1A49702EE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61000"/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2271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175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229600" y="640080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Century Schoolbook" pitchFamily="18" charset="0"/>
              </a:defRPr>
            </a:lvl1pPr>
          </a:lstStyle>
          <a:p>
            <a:pPr>
              <a:defRPr/>
            </a:pPr>
            <a:fld id="{1AE79BF5-E2E5-4970-BC82-1E0508935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8636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04" r:id="rId1"/>
    <p:sldLayoutId id="2147486605" r:id="rId2"/>
    <p:sldLayoutId id="2147486606" r:id="rId3"/>
    <p:sldLayoutId id="2147486607" r:id="rId4"/>
    <p:sldLayoutId id="2147486608" r:id="rId5"/>
    <p:sldLayoutId id="2147486609" r:id="rId6"/>
    <p:sldLayoutId id="2147486610" r:id="rId7"/>
    <p:sldLayoutId id="2147486611" r:id="rId8"/>
    <p:sldLayoutId id="2147486612" r:id="rId9"/>
    <p:sldLayoutId id="2147486613" r:id="rId10"/>
    <p:sldLayoutId id="21474866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1AE79BF5-E2E5-4970-BC82-1E0508935B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16" r:id="rId1"/>
    <p:sldLayoutId id="2147486617" r:id="rId2"/>
    <p:sldLayoutId id="2147486618" r:id="rId3"/>
    <p:sldLayoutId id="2147486619" r:id="rId4"/>
    <p:sldLayoutId id="2147486620" r:id="rId5"/>
    <p:sldLayoutId id="2147486621" r:id="rId6"/>
    <p:sldLayoutId id="2147486622" r:id="rId7"/>
    <p:sldLayoutId id="2147486623" r:id="rId8"/>
    <p:sldLayoutId id="2147486624" r:id="rId9"/>
    <p:sldLayoutId id="2147486625" r:id="rId10"/>
    <p:sldLayoutId id="214748662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381000" y="457200"/>
            <a:ext cx="830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Aharoni" pitchFamily="2" charset="-79"/>
              </a:rPr>
              <a:t>МУНИЦИПАЛЬНОЕ ОБРАЗОВАНИЕ «РОГОВСКОЕ СЕЛЬСКОЕ ПОСЕЛЕНИЕ»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066800"/>
            <a:ext cx="7010400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Роговского сельского поселения Егорлыкского района за </a:t>
            </a:r>
            <a:r>
              <a:rPr lang="ru-RU" sz="6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91B16-7A5C-4C39-AC28-F0757F4E05E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оборону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916606-B5C1-443D-B2CF-754D7479DDA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безопасность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72E36-91C3-4583-B2DE-D6918627AF4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экономику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A93C6B-E305-44E3-ADB9-B7520555DE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жилищно- коммунальное хозяйство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BD21-4BC4-42E2-8429-F9F8B9C40B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BD21-4BC4-42E2-8429-F9F8B9C40BC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культуру, кинематографию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400800"/>
            <a:ext cx="457200" cy="365125"/>
          </a:xfrm>
        </p:spPr>
        <p:txBody>
          <a:bodyPr/>
          <a:lstStyle/>
          <a:p>
            <a:pPr>
              <a:defRPr/>
            </a:pPr>
            <a:fld id="{EC19C10B-BE93-4919-B25D-58C1ECC80739}" type="slidenum"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Century" pitchFamily="18" charset="0"/>
              </a:rPr>
              <a:pPr>
                <a:defRPr/>
              </a:pPr>
              <a:t>2</a:t>
            </a:fld>
            <a:endParaRPr lang="en-US" sz="1800">
              <a:effectLst>
                <a:outerShdw blurRad="38100" dist="38100" dir="2700000" algn="tl">
                  <a:srgbClr val="C0C0C0"/>
                </a:outerShdw>
              </a:effectLst>
              <a:latin typeface="Century" pitchFamily="18" charset="0"/>
            </a:endParaRPr>
          </a:p>
        </p:txBody>
      </p:sp>
      <p:sp>
        <p:nvSpPr>
          <p:cNvPr id="14339" name="Rectangle 4"/>
          <p:cNvSpPr txBox="1">
            <a:spLocks noChangeArrowheads="1"/>
          </p:cNvSpPr>
          <p:nvPr/>
        </p:nvSpPr>
        <p:spPr bwMode="auto">
          <a:xfrm>
            <a:off x="381000" y="381000"/>
            <a:ext cx="838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6088" indent="-446088" algn="ctr">
              <a:lnSpc>
                <a:spcPct val="80000"/>
              </a:lnSpc>
            </a:pPr>
            <a:endParaRPr lang="ru-RU" sz="2400" dirty="0" smtClean="0">
              <a:latin typeface="Century Schoolbook" pitchFamily="18" charset="0"/>
            </a:endParaRPr>
          </a:p>
          <a:p>
            <a:pPr marL="446088" indent="-446088" algn="ctr">
              <a:lnSpc>
                <a:spcPct val="80000"/>
              </a:lnSpc>
            </a:pPr>
            <a:r>
              <a:rPr lang="ru-RU" sz="2400" dirty="0" smtClean="0">
                <a:latin typeface="Century Schoolbook" pitchFamily="18" charset="0"/>
              </a:rPr>
              <a:t>Основные </a:t>
            </a:r>
            <a:r>
              <a:rPr lang="ru-RU" sz="2400" dirty="0">
                <a:latin typeface="Century Schoolbook" pitchFamily="18" charset="0"/>
              </a:rPr>
              <a:t>показатели исполнения бюджета за </a:t>
            </a:r>
            <a:r>
              <a:rPr lang="ru-RU" sz="2400" dirty="0" smtClean="0">
                <a:latin typeface="Century Schoolbook" pitchFamily="18" charset="0"/>
              </a:rPr>
              <a:t>2021 </a:t>
            </a:r>
            <a:r>
              <a:rPr lang="ru-RU" sz="2400" dirty="0">
                <a:latin typeface="Century Schoolbook" pitchFamily="18" charset="0"/>
              </a:rPr>
              <a:t>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381000" y="1143000"/>
          <a:ext cx="8305800" cy="3051719"/>
        </p:xfrm>
        <a:graphic>
          <a:graphicData uri="http://schemas.openxmlformats.org/drawingml/2006/table">
            <a:tbl>
              <a:tblPr/>
              <a:tblGrid>
                <a:gridCol w="3383280"/>
                <a:gridCol w="1645920"/>
                <a:gridCol w="1600200"/>
                <a:gridCol w="1676400"/>
              </a:tblGrid>
              <a:tr h="50692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8392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2021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5069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13325,6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15349,3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765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налоговые и неналоговые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9380,6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10513,5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5069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безвозмездные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3945,0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4835,8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81000" y="4191000"/>
          <a:ext cx="8305800" cy="1962840"/>
        </p:xfrm>
        <a:graphic>
          <a:graphicData uri="http://schemas.openxmlformats.org/drawingml/2006/table">
            <a:tbl>
              <a:tblPr/>
              <a:tblGrid>
                <a:gridCol w="3353912"/>
                <a:gridCol w="1932463"/>
                <a:gridCol w="1621155"/>
                <a:gridCol w="1398270"/>
              </a:tblGrid>
              <a:tr h="49452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20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2021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3696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10874,4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15513,3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142,7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</a:tr>
              <a:tr h="3696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«+», дефицит»-»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2451,2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-164,0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lIns="91440" tIns="45720" rIns="91440" bIns="45720" anchor="t"/>
          <a:lstStyle/>
          <a:p>
            <a:fld id="{9E8C0C37-B004-4EA5-A130-F79F983B787A}" type="slidenum">
              <a:rPr lang="en-US" sz="1800" smtClean="0">
                <a:latin typeface="Centaur" pitchFamily="18" charset="0"/>
              </a:rPr>
              <a:pPr/>
              <a:t>3</a:t>
            </a:fld>
            <a:endParaRPr lang="en-US" sz="1800" smtClean="0">
              <a:latin typeface="Centaur" pitchFamily="18" charset="0"/>
            </a:endParaRP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512763" y="1423988"/>
          <a:ext cx="8147050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685800" y="4572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доходов бюджета Роговского сельского поселения Егорлыкского района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2020-2021гг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050974-9E96-4EBD-9C32-F9D9DE50F096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203200" y="965200"/>
          <a:ext cx="8737600" cy="567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3048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Роговского сельского поселения Егорлыкского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C634C7-2BC2-4D96-9B60-48AAEF948ED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3810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налоговых доходов бюджета Роговского сельского поселения Егорлыкского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304800" y="1066800"/>
          <a:ext cx="845820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391F17-3925-4D8C-AAF9-ED7311A0495A}" type="slidenum">
              <a:rPr lang="en-US" smtClean="0"/>
              <a:pPr/>
              <a:t>6</a:t>
            </a:fld>
            <a:endParaRPr lang="en-US" smtClean="0"/>
          </a:p>
        </p:txBody>
      </p:sp>
      <p:graphicFrame>
        <p:nvGraphicFramePr>
          <p:cNvPr id="6" name="Диаграмма 4"/>
          <p:cNvGraphicFramePr>
            <a:graphicFrameLocks/>
          </p:cNvGraphicFramePr>
          <p:nvPr/>
        </p:nvGraphicFramePr>
        <p:xfrm>
          <a:off x="311150" y="1668463"/>
          <a:ext cx="8185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457200" y="152400"/>
            <a:ext cx="807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поступления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7010400" y="1676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D7AD9E-0577-410D-948E-689CD0371260}" type="slidenum">
              <a:rPr lang="en-US" smtClean="0"/>
              <a:pPr/>
              <a:t>7</a:t>
            </a:fld>
            <a:endParaRPr lang="en-US" smtClean="0"/>
          </a:p>
        </p:txBody>
      </p:sp>
      <p:graphicFrame>
        <p:nvGraphicFramePr>
          <p:cNvPr id="5" name="Диаграмма 2"/>
          <p:cNvGraphicFramePr>
            <a:graphicFrameLocks/>
          </p:cNvGraphicFramePr>
          <p:nvPr/>
        </p:nvGraphicFramePr>
        <p:xfrm>
          <a:off x="304800" y="1371600"/>
          <a:ext cx="876935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Структура расходов бюджета Роговского сельского поселения 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Егорлыкского  района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83C4FA-9FEB-400D-AA45-6AA33B6950AC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6" name="Диаграмма 2"/>
          <p:cNvGraphicFramePr>
            <a:graphicFrameLocks/>
          </p:cNvGraphicFramePr>
          <p:nvPr/>
        </p:nvGraphicFramePr>
        <p:xfrm>
          <a:off x="279400" y="1727200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реализацию муниципальных программ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533400" y="1828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тыс.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9D995-CD2F-4E25-BAB9-7ECDBD2A5E9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общегосударственные вопросы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18275</TotalTime>
  <Words>347</Words>
  <Application>Microsoft Office PowerPoint</Application>
  <PresentationFormat>Экран (4:3)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Поток</vt:lpstr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Иллюстрированный материал о бюджете Омска на 2013 год и плановый период 2014 и 2015 годов</dc:title>
  <dc:creator>Тимофеева</dc:creator>
  <cp:lastModifiedBy>User</cp:lastModifiedBy>
  <cp:revision>2005</cp:revision>
  <dcterms:modified xsi:type="dcterms:W3CDTF">2022-06-09T09:29:38Z</dcterms:modified>
</cp:coreProperties>
</file>