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charts/chart13.xml" ContentType="application/vnd.openxmlformats-officedocument.drawingml.char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drawings/drawing9.xml" ContentType="application/vnd.openxmlformats-officedocument.drawingml.chartshapes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rawings/drawing7.xml" ContentType="application/vnd.openxmlformats-officedocument.drawingml.chartshapes+xml"/>
  <Override PartName="/ppt/drawings/drawing8.xml" ContentType="application/vnd.openxmlformats-officedocument.drawingml.chartshap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5.xml" ContentType="application/vnd.openxmlformats-officedocument.drawingml.chartshapes+xml"/>
  <Override PartName="/ppt/drawings/drawing6.xml" ContentType="application/vnd.openxmlformats-officedocument.drawingml.chartshape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428" r:id="rId2"/>
    <p:sldId id="453" r:id="rId3"/>
    <p:sldId id="483" r:id="rId4"/>
    <p:sldId id="464" r:id="rId5"/>
    <p:sldId id="465" r:id="rId6"/>
    <p:sldId id="467" r:id="rId7"/>
    <p:sldId id="468" r:id="rId8"/>
    <p:sldId id="470" r:id="rId9"/>
    <p:sldId id="471" r:id="rId10"/>
    <p:sldId id="475" r:id="rId11"/>
    <p:sldId id="484" r:id="rId12"/>
    <p:sldId id="485" r:id="rId13"/>
    <p:sldId id="486" r:id="rId14"/>
    <p:sldId id="487" r:id="rId15"/>
    <p:sldId id="488" r:id="rId16"/>
    <p:sldId id="489" r:id="rId17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FF7D7D"/>
    <a:srgbClr val="6666FF"/>
    <a:srgbClr val="005024"/>
    <a:srgbClr val="003B68"/>
    <a:srgbClr val="A33F0D"/>
    <a:srgbClr val="7A0000"/>
    <a:srgbClr val="004C22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871" autoAdjust="0"/>
    <p:restoredTop sz="98872" autoAdjust="0"/>
  </p:normalViewPr>
  <p:slideViewPr>
    <p:cSldViewPr>
      <p:cViewPr varScale="1">
        <p:scale>
          <a:sx n="46" d="100"/>
          <a:sy n="46" d="100"/>
        </p:scale>
        <p:origin x="-114" y="-13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-2597" y="-77"/>
      </p:cViewPr>
      <p:guideLst>
        <p:guide orient="horz" pos="3127"/>
        <p:guide pos="2141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_____Microsoft_Office_Excel11.xlsx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_____Microsoft_Office_Excel12.xlsx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_____Microsoft_Office_Excel13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2.xlsx"/><Relationship Id="rId1" Type="http://schemas.openxmlformats.org/officeDocument/2006/relationships/image" Target="../media/image5.jpeg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depthPercent val="100"/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spPr>
            <a:solidFill>
              <a:srgbClr val="FFC000"/>
            </a:solidFill>
          </c:spPr>
          <c:dPt>
            <c:idx val="2"/>
            <c:spPr>
              <a:solidFill>
                <a:srgbClr val="FFC000"/>
              </a:solidFill>
            </c:spPr>
          </c:dPt>
          <c:dLbls>
            <c:dLbl>
              <c:idx val="0"/>
              <c:layout>
                <c:manualLayout>
                  <c:x val="-3.5129740518962151E-2"/>
                  <c:y val="-9.4562647754137391E-3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/>
                      <a:t>4895,0</a:t>
                    </a:r>
                    <a:endParaRPr lang="en-US"/>
                  </a:p>
                </c:rich>
              </c:tx>
              <c:spPr/>
            </c:dLbl>
            <c:dLbl>
              <c:idx val="1"/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Val val="1"/>
            </c:dLbl>
            <c:dLbl>
              <c:idx val="2"/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Val val="1"/>
            </c:dLbl>
            <c:delete val="1"/>
          </c:dLbls>
          <c:cat>
            <c:numRef>
              <c:f>Лист1!$A$2:$A$4</c:f>
              <c:numCache>
                <c:formatCode>General</c:formatCode>
                <c:ptCount val="3"/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1">
                  <c:v>3019.1</c:v>
                </c:pt>
                <c:pt idx="2" formatCode="0.0">
                  <c:v>3945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spPr>
            <a:solidFill>
              <a:srgbClr val="0070C0"/>
            </a:solidFill>
          </c:spPr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/>
                      <a:t>3434,8</a:t>
                    </a:r>
                    <a:endParaRPr lang="en-US"/>
                  </a:p>
                </c:rich>
              </c:tx>
              <c:spPr/>
            </c:dLbl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Лист1!$C$2:$C$4</c:f>
              <c:numCache>
                <c:formatCode>General</c:formatCode>
                <c:ptCount val="3"/>
                <c:pt idx="1">
                  <c:v>7004.3</c:v>
                </c:pt>
                <c:pt idx="2">
                  <c:v>9380.6</c:v>
                </c:pt>
              </c:numCache>
            </c:numRef>
          </c:val>
        </c:ser>
        <c:shape val="cylinder"/>
        <c:axId val="89483136"/>
        <c:axId val="89484672"/>
        <c:axId val="0"/>
      </c:bar3DChart>
      <c:catAx>
        <c:axId val="8948313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b="1" i="0" baseline="0"/>
            </a:pPr>
            <a:endParaRPr lang="ru-RU"/>
          </a:p>
        </c:txPr>
        <c:crossAx val="89484672"/>
        <c:crosses val="autoZero"/>
        <c:auto val="1"/>
        <c:lblAlgn val="ctr"/>
        <c:lblOffset val="100"/>
      </c:catAx>
      <c:valAx>
        <c:axId val="8948467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b="1" i="0" baseline="0"/>
            </a:pPr>
            <a:endParaRPr lang="ru-RU"/>
          </a:p>
        </c:txPr>
        <c:crossAx val="89483136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txPr>
        <a:bodyPr/>
        <a:lstStyle/>
        <a:p>
          <a:pPr>
            <a:defRPr b="1" i="1" baseline="0"/>
          </a:pPr>
          <a:endParaRPr lang="ru-RU"/>
        </a:p>
      </c:txPr>
    </c:legend>
    <c:plotVisOnly val="1"/>
    <c:dispBlanksAs val="gap"/>
  </c:chart>
  <c:txPr>
    <a:bodyPr/>
    <a:lstStyle/>
    <a:p>
      <a:pPr>
        <a:defRPr sz="1793"/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en-US" dirty="0"/>
              <a:t> </a:t>
            </a:r>
          </a:p>
        </c:rich>
      </c:tx>
      <c:layout>
        <c:manualLayout>
          <c:xMode val="edge"/>
          <c:yMode val="edge"/>
          <c:x val="0.49551566054243223"/>
          <c:y val="1.927188259578436E-2"/>
        </c:manualLayout>
      </c:layout>
    </c:title>
    <c:view3D>
      <c:depthPercent val="100"/>
      <c:rAngAx val="1"/>
    </c:view3D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8.0396475770925208E-2"/>
          <c:y val="0.12215320910973086"/>
          <c:w val="0.89317180616740399"/>
          <c:h val="0.75983436853002073"/>
        </c:manualLayout>
      </c:layout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2</c:v>
                </c:pt>
              </c:strCache>
            </c:strRef>
          </c:tx>
          <c:spPr>
            <a:gradFill flip="none" rotWithShape="1">
              <a:gsLst>
                <a:gs pos="0">
                  <a:srgbClr val="FF7D7D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14400000" scaled="0"/>
              <a:tileRect/>
            </a:gradFill>
          </c:spPr>
          <c:dLbls>
            <c:dLbl>
              <c:idx val="0"/>
              <c:layout>
                <c:manualLayout>
                  <c:x val="2.0740740740740751E-2"/>
                  <c:y val="-0.36938107717511742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showVal val="1"/>
            </c:dLbl>
            <c:dLbl>
              <c:idx val="1"/>
              <c:layout>
                <c:manualLayout>
                  <c:x val="2.8148148148148148E-2"/>
                  <c:y val="-0.32286642301232565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showVal val="1"/>
            </c:dLbl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Лист1!$B$2:$B$4</c:f>
              <c:numCache>
                <c:formatCode>0.0</c:formatCode>
                <c:ptCount val="3"/>
                <c:pt idx="1">
                  <c:v>7.8</c:v>
                </c:pt>
                <c:pt idx="2" formatCode="General">
                  <c:v>66.099999999999994</c:v>
                </c:pt>
              </c:numCache>
            </c:numRef>
          </c:val>
        </c:ser>
        <c:shape val="box"/>
        <c:axId val="91331200"/>
        <c:axId val="91341184"/>
        <c:axId val="0"/>
      </c:bar3DChart>
      <c:catAx>
        <c:axId val="9133120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91341184"/>
        <c:crosses val="autoZero"/>
        <c:auto val="1"/>
        <c:lblAlgn val="ctr"/>
        <c:lblOffset val="100"/>
      </c:catAx>
      <c:valAx>
        <c:axId val="9134118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91331200"/>
        <c:crosses val="autoZero"/>
        <c:crossBetween val="between"/>
      </c:valAx>
      <c:spPr>
        <a:noFill/>
        <a:ln w="25383">
          <a:noFill/>
        </a:ln>
      </c:spPr>
    </c:plotArea>
    <c:plotVisOnly val="1"/>
    <c:dispBlanksAs val="gap"/>
  </c:chart>
  <c:txPr>
    <a:bodyPr/>
    <a:lstStyle/>
    <a:p>
      <a:pPr>
        <a:defRPr sz="1791"/>
      </a:pPr>
      <a:endParaRPr lang="ru-RU"/>
    </a:p>
  </c:txPr>
  <c:externalData r:id="rId1"/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en-US" dirty="0"/>
              <a:t> </a:t>
            </a:r>
          </a:p>
        </c:rich>
      </c:tx>
      <c:layout>
        <c:manualLayout>
          <c:xMode val="edge"/>
          <c:yMode val="edge"/>
          <c:x val="0.49551566054243223"/>
          <c:y val="1.927188259578436E-2"/>
        </c:manualLayout>
      </c:layout>
    </c:title>
    <c:view3D>
      <c:depthPercent val="100"/>
      <c:rAngAx val="1"/>
    </c:view3D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8.0396475770925208E-2"/>
          <c:y val="0.12215320910973086"/>
          <c:w val="0.8931718061674041"/>
          <c:h val="0.75983436853002073"/>
        </c:manualLayout>
      </c:layout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2</c:v>
                </c:pt>
              </c:strCache>
            </c:strRef>
          </c:tx>
          <c:spPr>
            <a:gradFill flip="none" rotWithShape="1">
              <a:gsLst>
                <a:gs pos="0">
                  <a:srgbClr val="FF7D7D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14400000" scaled="0"/>
              <a:tileRect/>
            </a:gradFill>
          </c:spPr>
          <c:dLbls>
            <c:dLbl>
              <c:idx val="0"/>
              <c:layout>
                <c:manualLayout>
                  <c:x val="2.0740740740740751E-2"/>
                  <c:y val="-0.36938107717511748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showVal val="1"/>
            </c:dLbl>
            <c:dLbl>
              <c:idx val="1"/>
              <c:layout>
                <c:manualLayout>
                  <c:x val="2.8148148148148148E-2"/>
                  <c:y val="-0.32286642301232577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showVal val="1"/>
            </c:dLbl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Лист1!$B$2:$B$4</c:f>
              <c:numCache>
                <c:formatCode>0.0</c:formatCode>
                <c:ptCount val="3"/>
                <c:pt idx="1">
                  <c:v>945.7</c:v>
                </c:pt>
                <c:pt idx="2" formatCode="General">
                  <c:v>1174.5999999999999</c:v>
                </c:pt>
              </c:numCache>
            </c:numRef>
          </c:val>
        </c:ser>
        <c:shape val="box"/>
        <c:axId val="91395200"/>
        <c:axId val="91396736"/>
        <c:axId val="0"/>
      </c:bar3DChart>
      <c:catAx>
        <c:axId val="9139520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91396736"/>
        <c:crosses val="autoZero"/>
        <c:auto val="1"/>
        <c:lblAlgn val="ctr"/>
        <c:lblOffset val="100"/>
      </c:catAx>
      <c:valAx>
        <c:axId val="9139673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91395200"/>
        <c:crosses val="autoZero"/>
        <c:crossBetween val="between"/>
      </c:valAx>
      <c:spPr>
        <a:noFill/>
        <a:ln w="25383">
          <a:noFill/>
        </a:ln>
      </c:spPr>
    </c:plotArea>
    <c:plotVisOnly val="1"/>
    <c:dispBlanksAs val="gap"/>
  </c:chart>
  <c:txPr>
    <a:bodyPr/>
    <a:lstStyle/>
    <a:p>
      <a:pPr>
        <a:defRPr sz="1791"/>
      </a:pPr>
      <a:endParaRPr lang="ru-RU"/>
    </a:p>
  </c:txPr>
  <c:externalData r:id="rId1"/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en-US" dirty="0"/>
              <a:t> </a:t>
            </a:r>
          </a:p>
        </c:rich>
      </c:tx>
      <c:layout>
        <c:manualLayout>
          <c:xMode val="edge"/>
          <c:yMode val="edge"/>
          <c:x val="0.49551566054243223"/>
          <c:y val="1.927188259578436E-2"/>
        </c:manualLayout>
      </c:layout>
    </c:title>
    <c:view3D>
      <c:depthPercent val="100"/>
      <c:rAngAx val="1"/>
    </c:view3D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8.0396475770925208E-2"/>
          <c:y val="0.12215320910973086"/>
          <c:w val="0.89317180616740421"/>
          <c:h val="0.75983436853002073"/>
        </c:manualLayout>
      </c:layout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2</c:v>
                </c:pt>
              </c:strCache>
            </c:strRef>
          </c:tx>
          <c:spPr>
            <a:gradFill flip="none" rotWithShape="1">
              <a:gsLst>
                <a:gs pos="0">
                  <a:srgbClr val="FF7D7D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14400000" scaled="0"/>
              <a:tileRect/>
            </a:gradFill>
          </c:spPr>
          <c:dLbls>
            <c:dLbl>
              <c:idx val="0"/>
              <c:layout>
                <c:manualLayout>
                  <c:x val="2.0740740740740751E-2"/>
                  <c:y val="-0.36938107717511753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showVal val="1"/>
            </c:dLbl>
            <c:dLbl>
              <c:idx val="1"/>
              <c:layout>
                <c:manualLayout>
                  <c:x val="2.8148148148148148E-2"/>
                  <c:y val="-0.32286642301232588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showVal val="1"/>
            </c:dLbl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Лист1!$B$2:$B$4</c:f>
              <c:numCache>
                <c:formatCode>0.0</c:formatCode>
                <c:ptCount val="3"/>
                <c:pt idx="1">
                  <c:v>4445.3</c:v>
                </c:pt>
                <c:pt idx="2" formatCode="General">
                  <c:v>4305</c:v>
                </c:pt>
              </c:numCache>
            </c:numRef>
          </c:val>
        </c:ser>
        <c:shape val="box"/>
        <c:axId val="91413888"/>
        <c:axId val="91415680"/>
        <c:axId val="0"/>
      </c:bar3DChart>
      <c:catAx>
        <c:axId val="9141388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91415680"/>
        <c:crosses val="autoZero"/>
        <c:auto val="1"/>
        <c:lblAlgn val="ctr"/>
        <c:lblOffset val="100"/>
      </c:catAx>
      <c:valAx>
        <c:axId val="9141568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91413888"/>
        <c:crosses val="autoZero"/>
        <c:crossBetween val="between"/>
      </c:valAx>
      <c:spPr>
        <a:noFill/>
        <a:ln w="25383">
          <a:noFill/>
        </a:ln>
      </c:spPr>
    </c:plotArea>
    <c:plotVisOnly val="1"/>
    <c:dispBlanksAs val="gap"/>
  </c:chart>
  <c:txPr>
    <a:bodyPr/>
    <a:lstStyle/>
    <a:p>
      <a:pPr>
        <a:defRPr sz="1791"/>
      </a:pPr>
      <a:endParaRPr lang="ru-RU"/>
    </a:p>
  </c:txPr>
  <c:externalData r:id="rId1"/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en-US" dirty="0"/>
              <a:t> </a:t>
            </a:r>
          </a:p>
        </c:rich>
      </c:tx>
      <c:layout>
        <c:manualLayout>
          <c:xMode val="edge"/>
          <c:yMode val="edge"/>
          <c:x val="0.49551566054243223"/>
          <c:y val="1.927188259578436E-2"/>
        </c:manualLayout>
      </c:layout>
    </c:title>
    <c:view3D>
      <c:depthPercent val="100"/>
      <c:rAngAx val="1"/>
    </c:view3D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8.0396475770925208E-2"/>
          <c:y val="0.12215320910973086"/>
          <c:w val="0.89317180616740433"/>
          <c:h val="0.75983436853002073"/>
        </c:manualLayout>
      </c:layout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2</c:v>
                </c:pt>
              </c:strCache>
            </c:strRef>
          </c:tx>
          <c:spPr>
            <a:gradFill flip="none" rotWithShape="1">
              <a:gsLst>
                <a:gs pos="0">
                  <a:srgbClr val="FF7D7D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14400000" scaled="0"/>
              <a:tileRect/>
            </a:gradFill>
          </c:spPr>
          <c:dLbls>
            <c:dLbl>
              <c:idx val="0"/>
              <c:layout>
                <c:manualLayout>
                  <c:x val="2.0740740740740751E-2"/>
                  <c:y val="-0.36938107717511764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showVal val="1"/>
            </c:dLbl>
            <c:dLbl>
              <c:idx val="1"/>
              <c:layout>
                <c:manualLayout>
                  <c:x val="2.8148148148148148E-2"/>
                  <c:y val="-0.32286642301232593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showVal val="1"/>
            </c:dLbl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Лист1!$B$2:$B$4</c:f>
              <c:numCache>
                <c:formatCode>0.0</c:formatCode>
                <c:ptCount val="3"/>
                <c:pt idx="1">
                  <c:v>58.730000000000004</c:v>
                </c:pt>
                <c:pt idx="2" formatCode="General">
                  <c:v>0</c:v>
                </c:pt>
              </c:numCache>
            </c:numRef>
          </c:val>
        </c:ser>
        <c:shape val="box"/>
        <c:axId val="91486080"/>
        <c:axId val="91487616"/>
        <c:axId val="0"/>
      </c:bar3DChart>
      <c:catAx>
        <c:axId val="9148608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91487616"/>
        <c:crosses val="autoZero"/>
        <c:auto val="1"/>
        <c:lblAlgn val="ctr"/>
        <c:lblOffset val="100"/>
      </c:catAx>
      <c:valAx>
        <c:axId val="9148761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91486080"/>
        <c:crosses val="autoZero"/>
        <c:crossBetween val="between"/>
      </c:valAx>
      <c:spPr>
        <a:noFill/>
        <a:ln w="25383">
          <a:noFill/>
        </a:ln>
      </c:spPr>
    </c:plotArea>
    <c:plotVisOnly val="1"/>
    <c:dispBlanksAs val="gap"/>
  </c:chart>
  <c:txPr>
    <a:bodyPr/>
    <a:lstStyle/>
    <a:p>
      <a:pPr>
        <a:defRPr sz="1791"/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677">
                <a:latin typeface="Times New Roman" pitchFamily="18" charset="0"/>
                <a:cs typeface="Times New Roman" pitchFamily="18" charset="0"/>
              </a:defRPr>
            </a:pPr>
            <a:r>
              <a:rPr lang="ru-RU" sz="1677" b="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3599,4тыс</a:t>
            </a:r>
            <a:r>
              <a:rPr lang="ru-RU" sz="1677" b="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рублей</a:t>
            </a:r>
          </a:p>
        </c:rich>
      </c:tx>
      <c:layout>
        <c:manualLayout>
          <c:xMode val="edge"/>
          <c:yMode val="edge"/>
          <c:x val="0.39230770990227543"/>
          <c:y val="2.0833377371452737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0.10677823325960061"/>
          <c:w val="0.61531263617208065"/>
          <c:h val="0.8469649744115409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6"/>
          <c:dPt>
            <c:idx val="0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</c:spPr>
          </c:dPt>
          <c:dPt>
            <c:idx val="1"/>
            <c:spPr>
              <a:solidFill>
                <a:srgbClr val="0000FF"/>
              </a:solidFill>
            </c:spPr>
          </c:dPt>
          <c:dPt>
            <c:idx val="2"/>
            <c:spPr>
              <a:solidFill>
                <a:srgbClr val="CC0066"/>
              </a:solidFill>
            </c:spPr>
          </c:dPt>
          <c:dPt>
            <c:idx val="3"/>
            <c:spPr>
              <a:gradFill flip="none" rotWithShape="1">
                <a:gsLst>
                  <a:gs pos="0">
                    <a:srgbClr val="FFFF00">
                      <a:shade val="30000"/>
                      <a:satMod val="115000"/>
                    </a:srgbClr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FFCCFF">
                      <a:shade val="30000"/>
                      <a:satMod val="115000"/>
                    </a:srgbClr>
                  </a:gs>
                  <a:gs pos="50000">
                    <a:srgbClr val="FFCCFF">
                      <a:shade val="67500"/>
                      <a:satMod val="115000"/>
                    </a:srgbClr>
                  </a:gs>
                  <a:gs pos="100000">
                    <a:srgbClr val="FFCCFF">
                      <a:shade val="100000"/>
                      <a:satMod val="115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</c:spPr>
          </c:dPt>
          <c:dPt>
            <c:idx val="5"/>
            <c:spPr>
              <a:solidFill>
                <a:schemeClr val="accent1">
                  <a:lumMod val="50000"/>
                </a:schemeClr>
              </a:solidFill>
            </c:spPr>
          </c:dPt>
          <c:dPt>
            <c:idx val="6"/>
            <c:spPr>
              <a:solidFill>
                <a:srgbClr val="FF0000"/>
              </a:solidFill>
            </c:spPr>
          </c:dPt>
          <c:dPt>
            <c:idx val="7"/>
            <c:spPr>
              <a:blipFill>
                <a:blip xmlns:r="http://schemas.openxmlformats.org/officeDocument/2006/relationships" r:embed="rId1"/>
                <a:tile tx="0" ty="0" sx="100000" sy="100000" flip="none" algn="tl"/>
              </a:blipFill>
            </c:spPr>
          </c:dPt>
          <c:dLbls>
            <c:dLbl>
              <c:idx val="0"/>
              <c:layout>
                <c:manualLayout>
                  <c:x val="6.3013342082239729E-2"/>
                  <c:y val="-4.1370856145839602E-2"/>
                </c:manualLayout>
              </c:layout>
              <c:dLblPos val="bestFit"/>
              <c:showVal val="1"/>
            </c:dLbl>
            <c:dLbl>
              <c:idx val="1"/>
              <c:layout>
                <c:manualLayout>
                  <c:x val="-6.3210992987779324E-2"/>
                  <c:y val="0.10759684140463824"/>
                </c:manualLayout>
              </c:layout>
              <c:dLblPos val="bestFit"/>
              <c:showVal val="1"/>
            </c:dLbl>
            <c:dLbl>
              <c:idx val="2"/>
              <c:layout>
                <c:manualLayout>
                  <c:x val="-5.4686871028468958E-3"/>
                  <c:y val="6.2157372084571096E-2"/>
                </c:manualLayout>
              </c:layout>
              <c:dLblPos val="bestFit"/>
              <c:showVal val="1"/>
            </c:dLbl>
            <c:dLbl>
              <c:idx val="3"/>
              <c:layout>
                <c:manualLayout>
                  <c:x val="-4.8926241213312384E-2"/>
                  <c:y val="7.2940865687180945E-2"/>
                </c:manualLayout>
              </c:layout>
              <c:dLblPos val="bestFit"/>
              <c:showVal val="1"/>
            </c:dLbl>
            <c:dLbl>
              <c:idx val="4"/>
              <c:layout>
                <c:manualLayout>
                  <c:x val="-0.13980271216097989"/>
                  <c:y val="-7.1447599756666591E-2"/>
                </c:manualLayout>
              </c:layout>
              <c:dLblPos val="bestFit"/>
              <c:showVal val="1"/>
            </c:dLbl>
            <c:dLbl>
              <c:idx val="5"/>
              <c:layout>
                <c:manualLayout>
                  <c:x val="-9.5449146981627292E-2"/>
                  <c:y val="-0.10669618086891525"/>
                </c:manualLayout>
              </c:layout>
              <c:dLblPos val="bestFit"/>
              <c:showVal val="1"/>
            </c:dLbl>
            <c:dLbl>
              <c:idx val="6"/>
              <c:layout>
                <c:manualLayout>
                  <c:x val="-4.6064195100612416E-2"/>
                  <c:y val="-0.13126433093342557"/>
                </c:manualLayout>
              </c:layout>
              <c:dLblPos val="bestFit"/>
              <c:showVal val="1"/>
            </c:dLbl>
            <c:dLbl>
              <c:idx val="7"/>
              <c:layout>
                <c:manualLayout>
                  <c:x val="2.374475065616798E-2"/>
                  <c:y val="-0.12981051414208261"/>
                </c:manualLayout>
              </c:layout>
              <c:dLblPos val="bestFit"/>
              <c:showVal val="1"/>
            </c:dLbl>
            <c:dLbl>
              <c:idx val="8"/>
              <c:layout>
                <c:manualLayout>
                  <c:x val="3.7378062117235419E-2"/>
                  <c:y val="-9.0924633495778548E-2"/>
                </c:manualLayout>
              </c:layout>
              <c:dLblPos val="bestFit"/>
              <c:showVal val="1"/>
            </c:dLbl>
            <c:dLbl>
              <c:idx val="9"/>
              <c:layout>
                <c:manualLayout>
                  <c:x val="8.8822642375602875E-2"/>
                  <c:y val="-2.6494285470098838E-2"/>
                </c:manualLayout>
              </c:layout>
              <c:dLblPos val="bestFit"/>
              <c:showVal val="1"/>
            </c:dLbl>
            <c:txPr>
              <a:bodyPr/>
              <a:lstStyle/>
              <a:p>
                <a:pPr>
                  <a:defRPr sz="1388" b="1" i="1">
                    <a:effectLst/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Лист1!$A$2:$A$10</c:f>
              <c:strCache>
                <c:ptCount val="9"/>
                <c:pt idx="0">
                  <c:v>НДФЛ-383.7</c:v>
                </c:pt>
                <c:pt idx="2">
                  <c:v>Единый сельскохозяйственный налог - 3454.6</c:v>
                </c:pt>
                <c:pt idx="3">
                  <c:v>Налог на имущество физических лиц -196.5</c:v>
                </c:pt>
                <c:pt idx="4">
                  <c:v>Земельный -3622.3</c:v>
                </c:pt>
                <c:pt idx="5">
                  <c:v>Доходы от использования имущества-260</c:v>
                </c:pt>
                <c:pt idx="6">
                  <c:v>Компенсация затрат  -20.2</c:v>
                </c:pt>
                <c:pt idx="7">
                  <c:v>Доходыот продажи имущества -1440.83</c:v>
                </c:pt>
                <c:pt idx="8">
                  <c:v>Штрафы, санкции, возмещение ущерба 2.5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 formatCode="0.0">
                  <c:v>4.0903566936016897</c:v>
                </c:pt>
                <c:pt idx="2" formatCode="0.0">
                  <c:v>36.827068631004401</c:v>
                </c:pt>
                <c:pt idx="3" formatCode="0.0">
                  <c:v>2.0947487367545787</c:v>
                </c:pt>
                <c:pt idx="4" formatCode="0.0">
                  <c:v>38.614800759013271</c:v>
                </c:pt>
                <c:pt idx="5" formatCode="0.0">
                  <c:v>2.7716777178432084</c:v>
                </c:pt>
                <c:pt idx="6" formatCode="0.0">
                  <c:v>0.2153380380785877</c:v>
                </c:pt>
                <c:pt idx="7" formatCode="0.0">
                  <c:v>15.359358676417289</c:v>
                </c:pt>
                <c:pt idx="8" formatCode="0.0">
                  <c:v>2.6650747286953939E-2</c:v>
                </c:pt>
              </c:numCache>
            </c:numRef>
          </c:val>
        </c:ser>
      </c:pie3DChart>
      <c:spPr>
        <a:noFill/>
        <a:ln w="25398">
          <a:noFill/>
        </a:ln>
      </c:spPr>
    </c:plotArea>
    <c:legend>
      <c:legendPos val="r"/>
      <c:layout>
        <c:manualLayout>
          <c:xMode val="edge"/>
          <c:yMode val="edge"/>
          <c:wMode val="edge"/>
          <c:hMode val="edge"/>
          <c:x val="0.59559238101773204"/>
          <c:y val="6.6442953020134241E-2"/>
          <c:w val="0.99763619416853944"/>
          <c:h val="0.99246860082087052"/>
        </c:manualLayout>
      </c:layout>
      <c:txPr>
        <a:bodyPr/>
        <a:lstStyle/>
        <a:p>
          <a:pPr>
            <a:defRPr sz="1388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txPr>
    <a:bodyPr/>
    <a:lstStyle/>
    <a:p>
      <a:pPr>
        <a:defRPr sz="1677"/>
      </a:pPr>
      <a:endParaRPr lang="ru-RU"/>
    </a:p>
  </c:txPr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1691">
                <a:latin typeface="Times New Roman" pitchFamily="18" charset="0"/>
                <a:cs typeface="Times New Roman" pitchFamily="18" charset="0"/>
              </a:defRPr>
            </a:pPr>
            <a:r>
              <a:rPr lang="ru-RU" sz="1691" b="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7657,1</a:t>
            </a:r>
            <a:endParaRPr lang="ru-RU" sz="1692" b="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39065815720403374"/>
          <c:y val="2.0446100151459569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4.8016701461377882E-2"/>
          <c:y val="0.27436823104693142"/>
          <c:w val="0.55010438413361151"/>
          <c:h val="0.5938628158844765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7657.1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</c:spPr>
          </c:dPt>
          <c:dPt>
            <c:idx val="1"/>
            <c:spPr>
              <a:solidFill>
                <a:srgbClr val="6666FF"/>
              </a:solidFill>
            </c:spPr>
          </c:dPt>
          <c:dPt>
            <c:idx val="2"/>
            <c:spPr>
              <a:solidFill>
                <a:srgbClr val="CC0066"/>
              </a:solidFill>
            </c:spPr>
          </c:dPt>
          <c:dPt>
            <c:idx val="3"/>
            <c:explosion val="4"/>
            <c:spPr>
              <a:gradFill flip="none" rotWithShape="1">
                <a:gsLst>
                  <a:gs pos="0">
                    <a:srgbClr val="FFFF00">
                      <a:shade val="30000"/>
                      <a:satMod val="115000"/>
                    </a:srgbClr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9.0892462178182892E-2"/>
                  <c:y val="-0.1730812266887691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45.1</a:t>
                    </a:r>
                    <a:r>
                      <a:rPr lang="ru-RU" dirty="0" smtClean="0"/>
                      <a:t>%</a:t>
                    </a:r>
                    <a:endParaRPr lang="en-US" dirty="0"/>
                  </a:p>
                </c:rich>
              </c:tx>
              <c:dLblPos val="bestFit"/>
            </c:dLbl>
            <c:dLbl>
              <c:idx val="1"/>
              <c:layout>
                <c:manualLayout>
                  <c:x val="2.2938932141909295E-2"/>
                  <c:y val="9.122932599932191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5.0</a:t>
                    </a:r>
                    <a:r>
                      <a:rPr lang="ru-RU" dirty="0" smtClean="0"/>
                      <a:t>%</a:t>
                    </a:r>
                    <a:endParaRPr lang="en-US" dirty="0"/>
                  </a:p>
                </c:rich>
              </c:tx>
              <c:dLblPos val="bestFit"/>
            </c:dLbl>
            <c:dLbl>
              <c:idx val="2"/>
              <c:layout>
                <c:manualLayout>
                  <c:x val="2.3677674068831284E-2"/>
                  <c:y val="6.2699016689899412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2.6%</a:t>
                    </a:r>
                    <a:endParaRPr lang="en-US" dirty="0"/>
                  </a:p>
                </c:rich>
              </c:tx>
              <c:dLblPos val="bestFit"/>
            </c:dLbl>
            <c:dLbl>
              <c:idx val="3"/>
              <c:layout>
                <c:manualLayout>
                  <c:x val="0"/>
                  <c:y val="-0.18792129751723644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47,3%</a:t>
                    </a:r>
                    <a:endParaRPr lang="en-US" dirty="0"/>
                  </a:p>
                </c:rich>
              </c:tx>
              <c:dLblPos val="bestFit"/>
            </c:dLbl>
            <c:dLbl>
              <c:idx val="4"/>
              <c:layout>
                <c:manualLayout>
                  <c:x val="-0.11896937882764654"/>
                  <c:y val="-0.1649398991271796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47.3</a:t>
                    </a:r>
                    <a:r>
                      <a:rPr lang="ru-RU" dirty="0" smtClean="0"/>
                      <a:t>%</a:t>
                    </a:r>
                    <a:endParaRPr lang="en-US" dirty="0"/>
                  </a:p>
                </c:rich>
              </c:tx>
              <c:dLblPos val="bestFit"/>
            </c:dLbl>
            <c:dLbl>
              <c:idx val="5"/>
              <c:layout>
                <c:manualLayout>
                  <c:x val="-9.0407787876814489E-3"/>
                  <c:y val="-8.7800935837704916E-2"/>
                </c:manualLayout>
              </c:layout>
              <c:dLblPos val="bestFit"/>
              <c:showVal val="1"/>
            </c:dLbl>
            <c:dLbl>
              <c:idx val="6"/>
              <c:layout>
                <c:manualLayout>
                  <c:x val="-4.6064195100612416E-2"/>
                  <c:y val="-0.13126433093342568"/>
                </c:manualLayout>
              </c:layout>
              <c:dLblPos val="bestFit"/>
              <c:showVal val="1"/>
            </c:dLbl>
            <c:dLbl>
              <c:idx val="7"/>
              <c:layout>
                <c:manualLayout>
                  <c:x val="2.374475065616798E-2"/>
                  <c:y val="-0.12981051414208261"/>
                </c:manualLayout>
              </c:layout>
              <c:dLblPos val="bestFit"/>
              <c:showVal val="1"/>
            </c:dLbl>
            <c:dLbl>
              <c:idx val="8"/>
              <c:layout>
                <c:manualLayout>
                  <c:x val="3.7378062117235406E-2"/>
                  <c:y val="-9.0924633495778506E-2"/>
                </c:manualLayout>
              </c:layout>
              <c:dLblPos val="bestFit"/>
              <c:showVal val="1"/>
            </c:dLbl>
            <c:dLbl>
              <c:idx val="9"/>
              <c:layout>
                <c:manualLayout>
                  <c:x val="4.6764216972878414E-2"/>
                  <c:y val="3.2709958619952052E-2"/>
                </c:manualLayout>
              </c:layout>
              <c:dLblPos val="bestFit"/>
              <c:showVal val="1"/>
            </c:dLbl>
            <c:txPr>
              <a:bodyPr/>
              <a:lstStyle/>
              <a:p>
                <a:pPr>
                  <a:defRPr sz="1799" b="1" i="1">
                    <a:effectLst/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Лист1!$A$2:$A$5</c:f>
              <c:strCache>
                <c:ptCount val="4"/>
                <c:pt idx="0">
                  <c:v>Единый сельскохозяйственный налог 3454.6</c:v>
                </c:pt>
                <c:pt idx="1">
                  <c:v>НДФЛ-383.7</c:v>
                </c:pt>
                <c:pt idx="2">
                  <c:v>Налог на имущество физических лиц-196.5</c:v>
                </c:pt>
                <c:pt idx="3">
                  <c:v>зем налог 3622.3</c:v>
                </c:pt>
              </c:strCache>
            </c:strRef>
          </c:cat>
          <c:val>
            <c:numRef>
              <c:f>Лист1!$B$2:$B$5</c:f>
              <c:numCache>
                <c:formatCode>0.0</c:formatCode>
                <c:ptCount val="4"/>
                <c:pt idx="0">
                  <c:v>45.1</c:v>
                </c:pt>
                <c:pt idx="1">
                  <c:v>5</c:v>
                </c:pt>
                <c:pt idx="2">
                  <c:v>2.6</c:v>
                </c:pt>
                <c:pt idx="3">
                  <c:v>47.3</c:v>
                </c:pt>
              </c:numCache>
            </c:numRef>
          </c:val>
        </c:ser>
      </c:pie3DChart>
      <c:spPr>
        <a:noFill/>
        <a:ln w="25383">
          <a:noFill/>
        </a:ln>
      </c:spPr>
    </c:plotArea>
    <c:legend>
      <c:legendPos val="r"/>
      <c:layout>
        <c:manualLayout>
          <c:xMode val="edge"/>
          <c:yMode val="edge"/>
          <c:wMode val="edge"/>
          <c:hMode val="edge"/>
          <c:x val="0.61200110512501738"/>
          <c:y val="7.1519769706206077E-2"/>
          <c:w val="1"/>
          <c:h val="0.99754541435008803"/>
        </c:manualLayout>
      </c:layout>
      <c:txPr>
        <a:bodyPr/>
        <a:lstStyle/>
        <a:p>
          <a:pPr>
            <a:defRPr sz="1399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txPr>
    <a:bodyPr/>
    <a:lstStyle/>
    <a:p>
      <a:pPr>
        <a:defRPr sz="1691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en-US" dirty="0"/>
              <a:t> </a:t>
            </a:r>
          </a:p>
        </c:rich>
      </c:tx>
      <c:layout>
        <c:manualLayout>
          <c:xMode val="edge"/>
          <c:yMode val="edge"/>
          <c:x val="0.4953051333699568"/>
          <c:y val="1.927188259578436E-2"/>
        </c:manualLayout>
      </c:layout>
    </c:title>
    <c:view3D>
      <c:depthPercent val="100"/>
      <c:rAngAx val="1"/>
    </c:view3D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5.5299539170506916E-2"/>
          <c:y val="0.12215320910973086"/>
          <c:w val="0.91705069124423966"/>
          <c:h val="0.81573498964803315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</c:v>
                </c:pt>
              </c:strCache>
            </c:strRef>
          </c:tx>
          <c:spPr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5400000" scaled="0"/>
              <a:tileRect r="-100000" b="-100000"/>
            </a:gradFill>
          </c:spPr>
          <c:dLbls>
            <c:showVal val="1"/>
          </c:dLbls>
          <c:cat>
            <c:numRef>
              <c:f>Лист1!$A$2:$A$5</c:f>
              <c:numCache>
                <c:formatCode>General</c:formatCode>
                <c:ptCount val="4"/>
                <c:pt idx="2">
                  <c:v>2019</c:v>
                </c:pt>
                <c:pt idx="3">
                  <c:v>2020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2">
                  <c:v>3019.1</c:v>
                </c:pt>
                <c:pt idx="3">
                  <c:v>3945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3</c:v>
                </c:pt>
              </c:strCache>
            </c:strRef>
          </c:tx>
          <c:cat>
            <c:numRef>
              <c:f>Лист1!$A$2:$A$5</c:f>
              <c:numCache>
                <c:formatCode>General</c:formatCode>
                <c:ptCount val="4"/>
                <c:pt idx="2">
                  <c:v>2019</c:v>
                </c:pt>
                <c:pt idx="3">
                  <c:v>2020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</c:numCache>
            </c:numRef>
          </c:val>
        </c:ser>
        <c:shape val="box"/>
        <c:axId val="89782144"/>
        <c:axId val="89783680"/>
        <c:axId val="0"/>
      </c:bar3DChart>
      <c:catAx>
        <c:axId val="8978214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89783680"/>
        <c:crosses val="autoZero"/>
        <c:auto val="1"/>
        <c:lblAlgn val="ctr"/>
        <c:lblOffset val="100"/>
      </c:catAx>
      <c:valAx>
        <c:axId val="8978368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89782144"/>
        <c:crosses val="autoZero"/>
        <c:crossBetween val="between"/>
      </c:valAx>
      <c:spPr>
        <a:noFill/>
        <a:ln w="25383">
          <a:noFill/>
        </a:ln>
      </c:spPr>
    </c:plotArea>
    <c:plotVisOnly val="1"/>
    <c:dispBlanksAs val="gap"/>
  </c:chart>
  <c:txPr>
    <a:bodyPr/>
    <a:lstStyle/>
    <a:p>
      <a:pPr>
        <a:defRPr sz="1791"/>
      </a:pPr>
      <a:endParaRPr lang="ru-RU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title>
      <c:tx>
        <c:rich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r>
              <a:rPr lang="ru-RU" dirty="0" smtClean="0"/>
              <a:t>10874,4</a:t>
            </a:r>
          </a:p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r>
              <a:rPr lang="ru-RU" dirty="0" smtClean="0"/>
              <a:t>тыс</a:t>
            </a:r>
            <a:r>
              <a:rPr lang="ru-RU" dirty="0"/>
              <a:t>. рублей</a:t>
            </a:r>
          </a:p>
        </c:rich>
      </c:tx>
      <c:layout>
        <c:manualLayout>
          <c:xMode val="edge"/>
          <c:yMode val="edge"/>
          <c:x val="0.38404254847890851"/>
          <c:y val="2.0146536453261369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3.7619066089645221E-2"/>
          <c:y val="0.13369558757985439"/>
          <c:w val="0.67194092827004581"/>
          <c:h val="0.7329650092081068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8262,3</c:v>
                </c:pt>
              </c:strCache>
            </c:strRef>
          </c:tx>
          <c:dPt>
            <c:idx val="0"/>
            <c:explosion val="10"/>
            <c:spPr>
              <a:solidFill>
                <a:srgbClr val="00FF00"/>
              </a:solidFill>
            </c:spPr>
          </c:dPt>
          <c:dPt>
            <c:idx val="1"/>
            <c:explosion val="8"/>
            <c:spPr>
              <a:solidFill>
                <a:srgbClr val="00CCFF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2"/>
            <c:explosion val="2"/>
            <c:spPr>
              <a:solidFill>
                <a:srgbClr val="FF990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3"/>
            <c:explosion val="2"/>
            <c:spPr>
              <a:solidFill>
                <a:srgbClr val="660066"/>
              </a:solidFill>
            </c:spPr>
          </c:dPt>
          <c:dPt>
            <c:idx val="4"/>
            <c:spPr>
              <a:solidFill>
                <a:schemeClr val="bg1">
                  <a:lumMod val="50000"/>
                </a:schemeClr>
              </a:solidFill>
            </c:spPr>
          </c:dPt>
          <c:dPt>
            <c:idx val="5"/>
            <c:spPr>
              <a:solidFill>
                <a:srgbClr val="0000FF"/>
              </a:solidFill>
            </c:spPr>
          </c:dPt>
          <c:dPt>
            <c:idx val="6"/>
            <c:explosion val="3"/>
            <c:spPr>
              <a:solidFill>
                <a:schemeClr val="bg1"/>
              </a:solidFill>
            </c:spPr>
          </c:dPt>
          <c:dLbls>
            <c:dLbl>
              <c:idx val="0"/>
              <c:layout>
                <c:manualLayout>
                  <c:x val="-7.9365424149567584E-2"/>
                  <c:y val="-0.26716721140989452"/>
                </c:manualLayout>
              </c:layout>
              <c:dLblPos val="bestFit"/>
              <c:showLegendKey val="1"/>
              <c:showVal val="1"/>
            </c:dLbl>
            <c:dLbl>
              <c:idx val="1"/>
              <c:layout>
                <c:manualLayout>
                  <c:x val="5.129092853541091E-2"/>
                  <c:y val="6.3962449858862028E-2"/>
                </c:manualLayout>
              </c:layout>
              <c:dLblPos val="bestFit"/>
              <c:showLegendKey val="1"/>
              <c:showVal val="1"/>
            </c:dLbl>
            <c:dLbl>
              <c:idx val="2"/>
              <c:layout>
                <c:manualLayout>
                  <c:x val="-5.2357273074855812E-2"/>
                  <c:y val="0.1124903431882336"/>
                </c:manualLayout>
              </c:layout>
              <c:dLblPos val="bestFit"/>
              <c:showLegendKey val="1"/>
              <c:showVal val="1"/>
            </c:dLbl>
            <c:dLbl>
              <c:idx val="3"/>
              <c:layout>
                <c:manualLayout>
                  <c:x val="-0.1831160267528136"/>
                  <c:y val="8.6263928093894021E-2"/>
                </c:manualLayout>
              </c:layout>
              <c:dLblPos val="bestFit"/>
              <c:showLegendKey val="1"/>
              <c:showVal val="1"/>
            </c:dLbl>
            <c:dLbl>
              <c:idx val="4"/>
              <c:layout>
                <c:manualLayout>
                  <c:x val="-4.2632060155042235E-2"/>
                  <c:y val="-4.9032461744168828E-3"/>
                </c:manualLayout>
              </c:layout>
              <c:dLblPos val="bestFit"/>
              <c:showLegendKey val="1"/>
              <c:showVal val="1"/>
            </c:dLbl>
            <c:dLbl>
              <c:idx val="5"/>
              <c:layout>
                <c:manualLayout>
                  <c:x val="-0.10527719749317049"/>
                  <c:y val="5.1003565592036844E-2"/>
                </c:manualLayout>
              </c:layout>
              <c:dLblPos val="bestFit"/>
              <c:showLegendKey val="1"/>
              <c:showVal val="1"/>
            </c:dLbl>
            <c:dLbl>
              <c:idx val="6"/>
              <c:layout>
                <c:manualLayout>
                  <c:x val="-4.4903150154247534E-2"/>
                  <c:y val="-3.2844488188976416E-2"/>
                </c:manualLayout>
              </c:layout>
              <c:dLblPos val="bestFit"/>
              <c:showLegendKey val="1"/>
              <c:showVal val="1"/>
            </c:dLbl>
            <c:dLbl>
              <c:idx val="7"/>
              <c:layout>
                <c:manualLayout>
                  <c:x val="-0.10010893210373745"/>
                  <c:y val="-8.559547244094555E-2"/>
                </c:manualLayout>
              </c:layout>
              <c:dLblPos val="bestFit"/>
              <c:showLegendKey val="1"/>
              <c:showVal val="1"/>
            </c:dLbl>
            <c:dLbl>
              <c:idx val="8"/>
              <c:layout>
                <c:manualLayout>
                  <c:x val="-7.8547702560815585E-2"/>
                  <c:y val="-4.5841459382692386E-2"/>
                </c:manualLayout>
              </c:layout>
              <c:dLblPos val="bestFit"/>
              <c:showLegendKey val="1"/>
              <c:showVal val="1"/>
            </c:dLbl>
            <c:dLbl>
              <c:idx val="9"/>
              <c:layout>
                <c:manualLayout>
                  <c:x val="-7.5994057873759934E-3"/>
                  <c:y val="-9.4093460833670262E-2"/>
                </c:manualLayout>
              </c:layout>
              <c:dLblPos val="bestFit"/>
              <c:showLegendKey val="1"/>
              <c:showVal val="1"/>
            </c:dLbl>
            <c:dLbl>
              <c:idx val="10"/>
              <c:layout>
                <c:manualLayout>
                  <c:x val="0.12929790485161521"/>
                  <c:y val="-9.3496974231778815E-2"/>
                </c:manualLayout>
              </c:layout>
              <c:dLblPos val="bestFit"/>
              <c:showLegendKey val="1"/>
              <c:showVal val="1"/>
            </c:dLbl>
            <c:dLbl>
              <c:idx val="11"/>
              <c:layout>
                <c:manualLayout>
                  <c:x val="0.1054059006942514"/>
                  <c:y val="-4.0373693418268186E-2"/>
                </c:manualLayout>
              </c:layout>
              <c:dLblPos val="bestFit"/>
              <c:showLegendKey val="1"/>
              <c:showVal val="1"/>
            </c:dLbl>
            <c:dLbl>
              <c:idx val="12"/>
              <c:layout>
                <c:manualLayout>
                  <c:x val="7.4486836490604474E-2"/>
                  <c:y val="8.4997249301617742E-3"/>
                </c:manualLayout>
              </c:layout>
              <c:dLblPos val="bestFit"/>
              <c:showLegendKey val="1"/>
              <c:showVal val="1"/>
            </c:dLbl>
            <c:spPr>
              <a:ln cmpd="sng"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1"/>
            <c:showVal val="1"/>
            <c:showLeaderLines val="1"/>
          </c:dLbls>
          <c:cat>
            <c:strRef>
              <c:f>Лист1!$A$2:$A$8</c:f>
              <c:strCache>
                <c:ptCount val="7"/>
                <c:pt idx="0">
                  <c:v>Общегосударственные вопросы-5209.1</c:v>
                </c:pt>
                <c:pt idx="1">
                  <c:v>Национальная оборона-92.5</c:v>
                </c:pt>
                <c:pt idx="2">
                  <c:v>Национальная безопасность-4.6</c:v>
                </c:pt>
                <c:pt idx="3">
                  <c:v>Национальная экономика-66.1</c:v>
                </c:pt>
                <c:pt idx="4">
                  <c:v>Жилищно- коммунальное хозяйство-1174.6</c:v>
                </c:pt>
                <c:pt idx="5">
                  <c:v>Образование-22.5</c:v>
                </c:pt>
                <c:pt idx="6">
                  <c:v>Культура, ктнематография-4305.0</c:v>
                </c:pt>
              </c:strCache>
            </c:strRef>
          </c:cat>
          <c:val>
            <c:numRef>
              <c:f>Лист1!$B$2:$B$8</c:f>
              <c:numCache>
                <c:formatCode>0.0</c:formatCode>
                <c:ptCount val="7"/>
                <c:pt idx="0">
                  <c:v>47.902413006694623</c:v>
                </c:pt>
                <c:pt idx="1">
                  <c:v>0.85062164349297464</c:v>
                </c:pt>
                <c:pt idx="2">
                  <c:v>4.2301184433164128E-2</c:v>
                </c:pt>
                <c:pt idx="3">
                  <c:v>0.60784962848524982</c:v>
                </c:pt>
                <c:pt idx="4">
                  <c:v>10.801515485911864</c:v>
                </c:pt>
                <c:pt idx="5">
                  <c:v>0.20690796733612896</c:v>
                </c:pt>
                <c:pt idx="6">
                  <c:v>39.588391083645995</c:v>
                </c:pt>
              </c:numCache>
            </c:numRef>
          </c:val>
        </c:ser>
        <c:dLbls>
          <c:showVal val="1"/>
        </c:dLbls>
      </c:pie3DChart>
      <c:spPr>
        <a:noFill/>
        <a:ln w="25396">
          <a:noFill/>
        </a:ln>
      </c:spPr>
    </c:plotArea>
    <c:legend>
      <c:legendPos val="r"/>
      <c:layout>
        <c:manualLayout>
          <c:xMode val="edge"/>
          <c:yMode val="edge"/>
          <c:wMode val="edge"/>
          <c:hMode val="edge"/>
          <c:x val="0.71653709425562306"/>
          <c:y val="5.2492139895940593E-2"/>
          <c:w val="0.99881147767921419"/>
          <c:h val="0.9938016935162256"/>
        </c:manualLayout>
      </c:layout>
      <c:txPr>
        <a:bodyPr/>
        <a:lstStyle/>
        <a:p>
          <a:pPr>
            <a:defRPr sz="16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en-US" dirty="0"/>
              <a:t> </a:t>
            </a:r>
          </a:p>
        </c:rich>
      </c:tx>
      <c:layout>
        <c:manualLayout>
          <c:xMode val="edge"/>
          <c:yMode val="edge"/>
          <c:x val="0.49551566054243223"/>
          <c:y val="1.927188259578436E-2"/>
        </c:manualLayout>
      </c:layout>
    </c:title>
    <c:view3D>
      <c:depthPercent val="100"/>
      <c:rAngAx val="1"/>
    </c:view3D>
    <c:plotArea>
      <c:layout>
        <c:manualLayout>
          <c:layoutTarget val="inner"/>
          <c:xMode val="edge"/>
          <c:yMode val="edge"/>
          <c:x val="8.0396475770925221E-2"/>
          <c:y val="0.12215320910973086"/>
          <c:w val="0.89317180616740377"/>
          <c:h val="0.75983436853002073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</c:v>
                </c:pt>
              </c:strCache>
            </c:strRef>
          </c:tx>
          <c:spPr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5400000" scaled="0"/>
              <a:tileRect r="-100000" b="-100000"/>
            </a:gradFill>
          </c:spPr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2019</c:v>
                </c:pt>
                <c:pt idx="1">
                  <c:v>2020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10188.200000000003</c:v>
                </c:pt>
                <c:pt idx="1">
                  <c:v>10630.1</c:v>
                </c:pt>
              </c:numCache>
            </c:numRef>
          </c:val>
        </c:ser>
        <c:shape val="box"/>
        <c:axId val="91128960"/>
        <c:axId val="91130496"/>
        <c:axId val="0"/>
      </c:bar3DChart>
      <c:catAx>
        <c:axId val="9112896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91130496"/>
        <c:crosses val="autoZero"/>
        <c:auto val="1"/>
        <c:lblAlgn val="ctr"/>
        <c:lblOffset val="100"/>
      </c:catAx>
      <c:valAx>
        <c:axId val="9113049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91128960"/>
        <c:crosses val="autoZero"/>
        <c:crossBetween val="between"/>
      </c:valAx>
      <c:spPr>
        <a:noFill/>
        <a:ln w="25383">
          <a:noFill/>
        </a:ln>
      </c:spPr>
    </c:plotArea>
    <c:plotVisOnly val="1"/>
    <c:dispBlanksAs val="gap"/>
  </c:chart>
  <c:txPr>
    <a:bodyPr/>
    <a:lstStyle/>
    <a:p>
      <a:pPr>
        <a:defRPr sz="1791"/>
      </a:pPr>
      <a:endParaRPr lang="ru-RU"/>
    </a:p>
  </c:txPr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en-US" dirty="0"/>
              <a:t> </a:t>
            </a:r>
          </a:p>
        </c:rich>
      </c:tx>
      <c:layout>
        <c:manualLayout>
          <c:xMode val="edge"/>
          <c:yMode val="edge"/>
          <c:x val="0.49551566054243223"/>
          <c:y val="1.927188259578436E-2"/>
        </c:manualLayout>
      </c:layout>
    </c:title>
    <c:view3D>
      <c:depthPercent val="100"/>
      <c:rAngAx val="1"/>
    </c:view3D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8.0396475770925208E-2"/>
          <c:y val="0.12215320910973086"/>
          <c:w val="0.89317180616740366"/>
          <c:h val="0.75983436853002073"/>
        </c:manualLayout>
      </c:layout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2</c:v>
                </c:pt>
              </c:strCache>
            </c:strRef>
          </c:tx>
          <c:spPr>
            <a:gradFill flip="none" rotWithShape="1">
              <a:gsLst>
                <a:gs pos="0">
                  <a:srgbClr val="FF7D7D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14400000" scaled="0"/>
              <a:tileRect/>
            </a:gradFill>
          </c:spPr>
          <c:dLbls>
            <c:dLbl>
              <c:idx val="0"/>
              <c:layout>
                <c:manualLayout>
                  <c:x val="2.0740740740740751E-2"/>
                  <c:y val="-0.36938107717511715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showVal val="1"/>
            </c:dLbl>
            <c:dLbl>
              <c:idx val="1"/>
              <c:layout>
                <c:manualLayout>
                  <c:x val="2.8148148148148148E-2"/>
                  <c:y val="-0.32286642301232538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showVal val="1"/>
            </c:dLbl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1">
                  <c:v>4754.5</c:v>
                </c:pt>
                <c:pt idx="2">
                  <c:v>5209.1000000000004</c:v>
                </c:pt>
              </c:numCache>
            </c:numRef>
          </c:val>
        </c:ser>
        <c:shape val="box"/>
        <c:axId val="91172224"/>
        <c:axId val="91174016"/>
        <c:axId val="0"/>
      </c:bar3DChart>
      <c:catAx>
        <c:axId val="9117222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91174016"/>
        <c:crosses val="autoZero"/>
        <c:auto val="1"/>
        <c:lblAlgn val="ctr"/>
        <c:lblOffset val="100"/>
      </c:catAx>
      <c:valAx>
        <c:axId val="9117401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91172224"/>
        <c:crosses val="autoZero"/>
        <c:crossBetween val="between"/>
      </c:valAx>
      <c:spPr>
        <a:noFill/>
        <a:ln w="25383">
          <a:noFill/>
        </a:ln>
      </c:spPr>
    </c:plotArea>
    <c:plotVisOnly val="1"/>
    <c:dispBlanksAs val="gap"/>
  </c:chart>
  <c:txPr>
    <a:bodyPr/>
    <a:lstStyle/>
    <a:p>
      <a:pPr>
        <a:defRPr sz="1791"/>
      </a:pPr>
      <a:endParaRPr lang="ru-RU"/>
    </a:p>
  </c:txPr>
  <c:externalData r:id="rId1"/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en-US" dirty="0"/>
              <a:t> </a:t>
            </a:r>
          </a:p>
        </c:rich>
      </c:tx>
      <c:layout>
        <c:manualLayout>
          <c:xMode val="edge"/>
          <c:yMode val="edge"/>
          <c:x val="0.49551566054243223"/>
          <c:y val="1.927188259578436E-2"/>
        </c:manualLayout>
      </c:layout>
    </c:title>
    <c:view3D>
      <c:depthPercent val="100"/>
      <c:rAngAx val="1"/>
    </c:view3D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8.0396475770925208E-2"/>
          <c:y val="0.12215320910973086"/>
          <c:w val="0.89317180616740377"/>
          <c:h val="0.75983436853002073"/>
        </c:manualLayout>
      </c:layout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2</c:v>
                </c:pt>
              </c:strCache>
            </c:strRef>
          </c:tx>
          <c:spPr>
            <a:gradFill flip="none" rotWithShape="1">
              <a:gsLst>
                <a:gs pos="0">
                  <a:srgbClr val="FF7D7D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14400000" scaled="0"/>
              <a:tileRect/>
            </a:gradFill>
          </c:spPr>
          <c:dLbls>
            <c:dLbl>
              <c:idx val="0"/>
              <c:layout>
                <c:manualLayout>
                  <c:x val="2.0740740740740751E-2"/>
                  <c:y val="-0.36938107717511726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showVal val="1"/>
            </c:dLbl>
            <c:dLbl>
              <c:idx val="1"/>
              <c:layout>
                <c:manualLayout>
                  <c:x val="2.8148148148148148E-2"/>
                  <c:y val="-0.32286642301232543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showVal val="1"/>
            </c:dLbl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1">
                  <c:v>83.3</c:v>
                </c:pt>
                <c:pt idx="2">
                  <c:v>92.5</c:v>
                </c:pt>
              </c:numCache>
            </c:numRef>
          </c:val>
        </c:ser>
        <c:shape val="box"/>
        <c:axId val="91207552"/>
        <c:axId val="91209088"/>
        <c:axId val="0"/>
      </c:bar3DChart>
      <c:catAx>
        <c:axId val="9120755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91209088"/>
        <c:crosses val="autoZero"/>
        <c:auto val="1"/>
        <c:lblAlgn val="ctr"/>
        <c:lblOffset val="100"/>
      </c:catAx>
      <c:valAx>
        <c:axId val="9120908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91207552"/>
        <c:crosses val="autoZero"/>
        <c:crossBetween val="between"/>
      </c:valAx>
      <c:spPr>
        <a:noFill/>
        <a:ln w="25383">
          <a:noFill/>
        </a:ln>
      </c:spPr>
    </c:plotArea>
    <c:plotVisOnly val="1"/>
    <c:dispBlanksAs val="gap"/>
  </c:chart>
  <c:txPr>
    <a:bodyPr/>
    <a:lstStyle/>
    <a:p>
      <a:pPr>
        <a:defRPr sz="1791"/>
      </a:pPr>
      <a:endParaRPr lang="ru-RU"/>
    </a:p>
  </c:txPr>
  <c:externalData r:id="rId1"/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en-US" dirty="0"/>
              <a:t> </a:t>
            </a:r>
          </a:p>
        </c:rich>
      </c:tx>
      <c:layout>
        <c:manualLayout>
          <c:xMode val="edge"/>
          <c:yMode val="edge"/>
          <c:x val="0.49551566054243223"/>
          <c:y val="1.927188259578436E-2"/>
        </c:manualLayout>
      </c:layout>
    </c:title>
    <c:view3D>
      <c:depthPercent val="100"/>
      <c:rAngAx val="1"/>
    </c:view3D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8.0396475770925208E-2"/>
          <c:y val="0.12215320910973086"/>
          <c:w val="0.89317180616740388"/>
          <c:h val="0.75983436853002073"/>
        </c:manualLayout>
      </c:layout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2</c:v>
                </c:pt>
              </c:strCache>
            </c:strRef>
          </c:tx>
          <c:spPr>
            <a:gradFill flip="none" rotWithShape="1">
              <a:gsLst>
                <a:gs pos="0">
                  <a:srgbClr val="FF7D7D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14400000" scaled="0"/>
              <a:tileRect/>
            </a:gradFill>
          </c:spPr>
          <c:dLbls>
            <c:dLbl>
              <c:idx val="0"/>
              <c:layout>
                <c:manualLayout>
                  <c:x val="2.0740740740740751E-2"/>
                  <c:y val="-0.36938107717511737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showVal val="1"/>
            </c:dLbl>
            <c:dLbl>
              <c:idx val="1"/>
              <c:layout>
                <c:manualLayout>
                  <c:x val="2.8148148148148148E-2"/>
                  <c:y val="-0.32286642301232554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showVal val="1"/>
            </c:dLbl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Лист1!$B$2:$B$4</c:f>
              <c:numCache>
                <c:formatCode>0.0</c:formatCode>
                <c:ptCount val="3"/>
                <c:pt idx="1">
                  <c:v>2</c:v>
                </c:pt>
                <c:pt idx="2" formatCode="General">
                  <c:v>4.5999999999999996</c:v>
                </c:pt>
              </c:numCache>
            </c:numRef>
          </c:val>
        </c:ser>
        <c:shape val="box"/>
        <c:axId val="91287936"/>
        <c:axId val="91289472"/>
        <c:axId val="0"/>
      </c:bar3DChart>
      <c:catAx>
        <c:axId val="9128793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91289472"/>
        <c:crosses val="autoZero"/>
        <c:auto val="1"/>
        <c:lblAlgn val="ctr"/>
        <c:lblOffset val="100"/>
      </c:catAx>
      <c:valAx>
        <c:axId val="9128947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91287936"/>
        <c:crosses val="autoZero"/>
        <c:crossBetween val="between"/>
      </c:valAx>
      <c:spPr>
        <a:noFill/>
        <a:ln w="25383">
          <a:noFill/>
        </a:ln>
      </c:spPr>
    </c:plotArea>
    <c:plotVisOnly val="1"/>
    <c:dispBlanksAs val="gap"/>
  </c:chart>
  <c:txPr>
    <a:bodyPr/>
    <a:lstStyle/>
    <a:p>
      <a:pPr>
        <a:defRPr sz="1791"/>
      </a:pPr>
      <a:endParaRPr lang="ru-RU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0.26284</cdr:x>
      <cdr:y>0.47921</cdr:y>
    </cdr:from>
    <cdr:to>
      <cdr:x>0.43755</cdr:x>
      <cdr:y>0.57579</cdr:y>
    </cdr:to>
    <cdr:sp macro="" textlink="">
      <cdr:nvSpPr>
        <cdr:cNvPr id="7" name="Прямая со стрелкой 6"/>
        <cdr:cNvSpPr/>
      </cdr:nvSpPr>
      <cdr:spPr>
        <a:xfrm xmlns:a="http://schemas.openxmlformats.org/drawingml/2006/main">
          <a:off x="2178050" y="2268537"/>
          <a:ext cx="1447800" cy="457200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tx1">
              <a:lumMod val="95000"/>
              <a:lumOff val="5000"/>
            </a:schemeClr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0.5387</cdr:x>
      <cdr:y>0.20682</cdr:y>
    </cdr:from>
    <cdr:to>
      <cdr:x>0.70421</cdr:x>
      <cdr:y>0.54435</cdr:y>
    </cdr:to>
    <cdr:sp macro="" textlink="">
      <cdr:nvSpPr>
        <cdr:cNvPr id="9" name="Прямая со стрелкой 8"/>
        <cdr:cNvSpPr/>
      </cdr:nvSpPr>
      <cdr:spPr>
        <a:xfrm xmlns:a="http://schemas.openxmlformats.org/drawingml/2006/main" flipV="1">
          <a:off x="4464050" y="973137"/>
          <a:ext cx="1371600" cy="1600201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0.29007</cdr:x>
      <cdr:y>0.4445</cdr:y>
    </cdr:from>
    <cdr:to>
      <cdr:x>0.37779</cdr:x>
      <cdr:y>0.51743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2493042" y="2071310"/>
          <a:ext cx="751980" cy="3373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-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0.52031</cdr:x>
      <cdr:y>0.35044</cdr:y>
    </cdr:from>
    <cdr:to>
      <cdr:x>0.60803</cdr:x>
      <cdr:y>0.40778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4311650" y="1658937"/>
          <a:ext cx="726914" cy="2714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0.48864</cdr:x>
      <cdr:y>0.41482</cdr:y>
    </cdr:from>
    <cdr:to>
      <cdr:x>0.60706</cdr:x>
      <cdr:y>0.49676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4235450" y="1963737"/>
          <a:ext cx="1026435" cy="3878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0.48864</cdr:x>
      <cdr:y>0.49531</cdr:y>
    </cdr:from>
    <cdr:to>
      <cdr:x>0.59416</cdr:x>
      <cdr:y>0.57368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4235450" y="2344737"/>
          <a:ext cx="914621" cy="3709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0.04436</cdr:x>
      <cdr:y>0.06175</cdr:y>
    </cdr:from>
    <cdr:to>
      <cdr:x>0.18571</cdr:x>
      <cdr:y>0.155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381000" y="304800"/>
          <a:ext cx="1219200" cy="457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тыс. руб.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0.48864</cdr:x>
      <cdr:y>0.49531</cdr:y>
    </cdr:from>
    <cdr:to>
      <cdr:x>0.59416</cdr:x>
      <cdr:y>0.57368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4235450" y="2344737"/>
          <a:ext cx="914621" cy="3709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0.04436</cdr:x>
      <cdr:y>0.06175</cdr:y>
    </cdr:from>
    <cdr:to>
      <cdr:x>0.18571</cdr:x>
      <cdr:y>0.155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381000" y="304800"/>
          <a:ext cx="1219200" cy="457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тыс. руб.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0.48864</cdr:x>
      <cdr:y>0.49531</cdr:y>
    </cdr:from>
    <cdr:to>
      <cdr:x>0.59416</cdr:x>
      <cdr:y>0.57368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4235450" y="2344737"/>
          <a:ext cx="914621" cy="3709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0.04436</cdr:x>
      <cdr:y>0.06175</cdr:y>
    </cdr:from>
    <cdr:to>
      <cdr:x>0.18571</cdr:x>
      <cdr:y>0.155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381000" y="304800"/>
          <a:ext cx="1219200" cy="457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тыс. руб.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0.48864</cdr:x>
      <cdr:y>0.49531</cdr:y>
    </cdr:from>
    <cdr:to>
      <cdr:x>0.59416</cdr:x>
      <cdr:y>0.57368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4235450" y="2344737"/>
          <a:ext cx="914621" cy="3709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0.04436</cdr:x>
      <cdr:y>0.06175</cdr:y>
    </cdr:from>
    <cdr:to>
      <cdr:x>0.18571</cdr:x>
      <cdr:y>0.155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381000" y="304800"/>
          <a:ext cx="1219200" cy="457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тыс. руб.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0.48864</cdr:x>
      <cdr:y>0.49531</cdr:y>
    </cdr:from>
    <cdr:to>
      <cdr:x>0.59416</cdr:x>
      <cdr:y>0.57368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4235450" y="2344737"/>
          <a:ext cx="914621" cy="3709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0.04436</cdr:x>
      <cdr:y>0.06175</cdr:y>
    </cdr:from>
    <cdr:to>
      <cdr:x>0.18571</cdr:x>
      <cdr:y>0.155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381000" y="304800"/>
          <a:ext cx="1219200" cy="457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тыс. руб.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0.48864</cdr:x>
      <cdr:y>0.49531</cdr:y>
    </cdr:from>
    <cdr:to>
      <cdr:x>0.59416</cdr:x>
      <cdr:y>0.57368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4235450" y="2344737"/>
          <a:ext cx="914621" cy="3709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0.04436</cdr:x>
      <cdr:y>0.06175</cdr:y>
    </cdr:from>
    <cdr:to>
      <cdr:x>0.18571</cdr:x>
      <cdr:y>0.155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381000" y="304800"/>
          <a:ext cx="1219200" cy="457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тыс. руб.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0.48864</cdr:x>
      <cdr:y>0.49531</cdr:y>
    </cdr:from>
    <cdr:to>
      <cdr:x>0.59416</cdr:x>
      <cdr:y>0.57368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4235450" y="2344737"/>
          <a:ext cx="914621" cy="3709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0.04436</cdr:x>
      <cdr:y>0.06175</cdr:y>
    </cdr:from>
    <cdr:to>
      <cdr:x>0.18571</cdr:x>
      <cdr:y>0.155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381000" y="304800"/>
          <a:ext cx="1219200" cy="457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тыс. руб.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0A5753CF-7183-45FE-B75E-3ABBC7B5CD3B}" type="datetimeFigureOut">
              <a:rPr lang="ru-RU"/>
              <a:pPr>
                <a:defRPr/>
              </a:pPr>
              <a:t>08.06.21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C38A1846-472F-4A35-841C-7C6F8FD1DE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79C45111-5AAE-4510-99D8-A6FDB14DE0A9}" type="datetimeFigureOut">
              <a:rPr lang="ru-RU"/>
              <a:pPr>
                <a:defRPr/>
              </a:pPr>
              <a:t>08.06.21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E1DE9B68-8BBA-4817-8A69-B0BF75DFF0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ru-RU" b="1" i="1" u="sng" smtClean="0">
              <a:solidFill>
                <a:srgbClr val="C00000"/>
              </a:solidFill>
            </a:endParaRPr>
          </a:p>
        </p:txBody>
      </p:sp>
      <p:sp>
        <p:nvSpPr>
          <p:cNvPr id="3072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FE038CB-490A-497A-8E6C-78865ACDE9B6}" type="slidenum">
              <a:rPr lang="ru-RU" smtClean="0"/>
              <a:pPr/>
              <a:t>2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prstGeom prst="rect">
            <a:avLst/>
          </a:prstGeo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  <a:prstGeom prst="rect">
            <a:avLst/>
          </a:prstGeo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entury Schoolbook" pitchFamily="18" charset="0"/>
              </a:defRPr>
            </a:lvl1pPr>
          </a:lstStyle>
          <a:p>
            <a:pPr>
              <a:defRPr/>
            </a:pPr>
            <a:fld id="{65181AF8-8B3C-40B0-90E0-B1835A10454B}" type="datetime1">
              <a:rPr lang="en-US"/>
              <a:pPr>
                <a:defRPr/>
              </a:pPr>
              <a:t>6/8/2021</a:t>
            </a:fld>
            <a:endParaRPr lang="en-US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entury Schoolbook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726DB7-7BDA-4432-8B05-E2335AD4C5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entury Schoolbook" pitchFamily="18" charset="0"/>
              </a:defRPr>
            </a:lvl1pPr>
          </a:lstStyle>
          <a:p>
            <a:pPr>
              <a:defRPr/>
            </a:pPr>
            <a:fld id="{E2FE3F2F-073B-4C75-BEE5-AC3C934E0F4F}" type="datetime1">
              <a:rPr lang="en-US"/>
              <a:pPr>
                <a:defRPr/>
              </a:pPr>
              <a:t>6/8/2021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entury Schoolbook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0288A-2300-4AB0-8A6A-974F38A6A3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entury Schoolbook" pitchFamily="18" charset="0"/>
              </a:defRPr>
            </a:lvl1pPr>
          </a:lstStyle>
          <a:p>
            <a:pPr>
              <a:defRPr/>
            </a:pPr>
            <a:fld id="{30F349D6-BBBA-4787-A94C-41A04CF3634E}" type="datetime1">
              <a:rPr lang="en-US"/>
              <a:pPr>
                <a:defRPr/>
              </a:pPr>
              <a:t>6/8/2021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entury Schoolbook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4147C9-CD83-458A-B5E3-F738449097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entury Schoolbook" pitchFamily="18" charset="0"/>
              </a:defRPr>
            </a:lvl1pPr>
          </a:lstStyle>
          <a:p>
            <a:pPr>
              <a:defRPr/>
            </a:pPr>
            <a:fld id="{9734C371-759D-4C90-B4BD-1D709C6D845B}" type="datetime1">
              <a:rPr lang="en-US"/>
              <a:pPr>
                <a:defRPr/>
              </a:pPr>
              <a:t>6/8/2021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entury Schoolbook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624E82-2147-4E29-A95E-2B4084D760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prstGeom prst="rect">
            <a:avLst/>
          </a:prstGeo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  <a:prstGeom prst="rect">
            <a:avLst/>
          </a:prstGeo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entury Schoolbook" pitchFamily="18" charset="0"/>
              </a:defRPr>
            </a:lvl1pPr>
          </a:lstStyle>
          <a:p>
            <a:pPr>
              <a:defRPr/>
            </a:pPr>
            <a:fld id="{859B30B2-E6F2-4927-BACC-FFA925A0CCBF}" type="datetime1">
              <a:rPr lang="en-US"/>
              <a:pPr>
                <a:defRPr/>
              </a:pPr>
              <a:t>6/8/2021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entury Schoolbook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4CD5CE-B3C6-4D10-AA26-84C88F2E21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entury Schoolbook" pitchFamily="18" charset="0"/>
              </a:defRPr>
            </a:lvl1pPr>
          </a:lstStyle>
          <a:p>
            <a:pPr>
              <a:defRPr/>
            </a:pPr>
            <a:fld id="{479188C3-DA55-4DEE-9F75-C59E62D7CB17}" type="datetime1">
              <a:rPr lang="en-US"/>
              <a:pPr>
                <a:defRPr/>
              </a:pPr>
              <a:t>6/8/2021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entury Schoolbook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7EED9E-4F4A-4AC3-8C93-00549BDA57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tIns="45720" anchor="b"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  <a:prstGeom prst="rect">
            <a:avLst/>
          </a:prstGeo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  <a:prstGeom prst="rect">
            <a:avLst/>
          </a:prstGeo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  <a:prstGeom prst="rect">
            <a:avLst/>
          </a:prstGeo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  <a:prstGeom prst="rect">
            <a:avLst/>
          </a:prstGeo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entury Schoolbook" pitchFamily="18" charset="0"/>
              </a:defRPr>
            </a:lvl1pPr>
          </a:lstStyle>
          <a:p>
            <a:pPr>
              <a:defRPr/>
            </a:pPr>
            <a:fld id="{4D3D400A-5678-435C-B9CD-A25E62924170}" type="datetime1">
              <a:rPr lang="en-US"/>
              <a:pPr>
                <a:defRPr/>
              </a:pPr>
              <a:t>6/8/2021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entury Schoolbook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C113E-0DCB-4152-BB80-3177E31EAE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Прямоугольник 8"/>
          <p:cNvPicPr>
            <a:picLocks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7263" y="354013"/>
            <a:ext cx="37973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1" descr="d:\документы\Мои рисунки\Рисунок1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457200"/>
            <a:ext cx="63976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  <a:prstGeom prst="rect">
            <a:avLst/>
          </a:prstGeo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5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entury Schoolbook" pitchFamily="18" charset="0"/>
              </a:defRPr>
            </a:lvl1pPr>
          </a:lstStyle>
          <a:p>
            <a:pPr>
              <a:defRPr/>
            </a:pPr>
            <a:fld id="{D99181E4-6D2B-4D92-8E5D-C05B061035FB}" type="datetime1">
              <a:rPr lang="en-US"/>
              <a:pPr>
                <a:defRPr/>
              </a:pPr>
              <a:t>6/8/2021</a:t>
            </a:fld>
            <a:endParaRPr lang="en-US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entury Schoolbook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077200" y="6019800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86EFAC-1566-4DE0-A4CB-EBFBD19E85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entury Schoolbook" pitchFamily="18" charset="0"/>
              </a:defRPr>
            </a:lvl1pPr>
          </a:lstStyle>
          <a:p>
            <a:pPr>
              <a:defRPr/>
            </a:pPr>
            <a:fld id="{43487618-4327-44E8-800F-F852BB5A5D9A}" type="datetime1">
              <a:rPr lang="en-US"/>
              <a:pPr>
                <a:defRPr/>
              </a:pPr>
              <a:t>6/8/2021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entury Schoolbook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CA2C0F-A592-41E9-AF3F-FD349B08A8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  <a:prstGeom prst="rect">
            <a:avLst/>
          </a:prstGeo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  <a:prstGeom prst="rect">
            <a:avLst/>
          </a:prstGeo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  <a:prstGeom prst="rect">
            <a:avLst/>
          </a:prstGeo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entury Schoolbook" pitchFamily="18" charset="0"/>
              </a:defRPr>
            </a:lvl1pPr>
          </a:lstStyle>
          <a:p>
            <a:pPr>
              <a:defRPr/>
            </a:pPr>
            <a:fld id="{5E297ED3-9838-4FC7-B8E0-DE78548E455B}" type="datetime1">
              <a:rPr lang="en-US"/>
              <a:pPr>
                <a:defRPr/>
              </a:pPr>
              <a:t>6/8/2021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entury Schoolbook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C6E03-2C65-4494-9B1E-3315606DF2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>
              <a:latin typeface="Century Schoolbook" pitchFamily="18" charset="0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>
              <a:latin typeface="Century Schoolbook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  <a:prstGeom prst="rect">
            <a:avLst/>
          </a:prstGeo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  <a:prstGeom prst="rect">
            <a:avLst/>
          </a:prstGeo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entury Schoolbook" pitchFamily="18" charset="0"/>
              </a:defRPr>
            </a:lvl1pPr>
          </a:lstStyle>
          <a:p>
            <a:pPr>
              <a:defRPr/>
            </a:pPr>
            <a:fld id="{BFB0FF68-B388-41FB-9C3D-78F112A49596}" type="datetime1">
              <a:rPr lang="en-US"/>
              <a:pPr>
                <a:defRPr/>
              </a:pPr>
              <a:t>6/8/2021</a:t>
            </a:fld>
            <a:endParaRPr lang="en-US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entury Schoolbook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94A8D2-311F-47EE-9315-1A49702EE5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alphaModFix amt="61000"/>
            <a:lum/>
          </a:blip>
          <a:srcRect/>
          <a:stretch>
            <a:fillRect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22713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>
              <a:latin typeface="Century Schoolbook" pitchFamily="18" charset="0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1753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>
              <a:latin typeface="Century Schoolbook" pitchFamily="18" charset="0"/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229600" y="640080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600" b="1">
                <a:latin typeface="Century Schoolbook" pitchFamily="18" charset="0"/>
              </a:defRPr>
            </a:lvl1pPr>
          </a:lstStyle>
          <a:p>
            <a:pPr>
              <a:defRPr/>
            </a:pPr>
            <a:fld id="{1AE79BF5-E2E5-4970-BC82-1E0508935B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29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8636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Century Schoolbook" pitchFamily="18" charset="0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Century Schoolbook" pitchFamily="18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04" r:id="rId1"/>
    <p:sldLayoutId id="2147486605" r:id="rId2"/>
    <p:sldLayoutId id="2147486606" r:id="rId3"/>
    <p:sldLayoutId id="2147486607" r:id="rId4"/>
    <p:sldLayoutId id="2147486608" r:id="rId5"/>
    <p:sldLayoutId id="2147486609" r:id="rId6"/>
    <p:sldLayoutId id="2147486610" r:id="rId7"/>
    <p:sldLayoutId id="2147486611" r:id="rId8"/>
    <p:sldLayoutId id="2147486612" r:id="rId9"/>
    <p:sldLayoutId id="2147486613" r:id="rId10"/>
    <p:sldLayoutId id="2147486614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4A1D7B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4A1D7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4E8542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4"/>
          <p:cNvSpPr txBox="1">
            <a:spLocks noChangeArrowheads="1"/>
          </p:cNvSpPr>
          <p:nvPr/>
        </p:nvSpPr>
        <p:spPr bwMode="auto">
          <a:xfrm>
            <a:off x="381000" y="457200"/>
            <a:ext cx="8305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>
                <a:latin typeface="Times New Roman" pitchFamily="18" charset="0"/>
                <a:cs typeface="Aharoni" pitchFamily="2" charset="-79"/>
              </a:rPr>
              <a:t>МУНИЦИПАЛЬНОЕ ОБРАЗОВАНИЕ «РОГОВСКОЕ СЕЛЬСКОЕ ПОСЕЛЕНИЕ»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66800" y="1066800"/>
            <a:ext cx="7010400" cy="47085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6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Исполнение бюджета </a:t>
            </a:r>
            <a:r>
              <a:rPr lang="ru-RU" sz="6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Роговского сельского </a:t>
            </a:r>
            <a:r>
              <a:rPr lang="ru-RU" sz="6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поселения </a:t>
            </a:r>
            <a:r>
              <a:rPr lang="ru-RU" sz="6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Егорлыкского района </a:t>
            </a:r>
            <a:r>
              <a:rPr lang="ru-RU" sz="6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6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2020 </a:t>
            </a:r>
            <a:r>
              <a:rPr lang="ru-RU" sz="6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год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449D995-CD2F-4E25-BAB9-7ECDBD2A5E97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2531" name="TextBox 2"/>
          <p:cNvSpPr txBox="1">
            <a:spLocks noChangeArrowheads="1"/>
          </p:cNvSpPr>
          <p:nvPr/>
        </p:nvSpPr>
        <p:spPr bwMode="auto">
          <a:xfrm>
            <a:off x="838200" y="381000"/>
            <a:ext cx="7848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latin typeface="Times New Roman" pitchFamily="18" charset="0"/>
                <a:cs typeface="Times New Roman" pitchFamily="18" charset="0"/>
              </a:rPr>
              <a:t>Динамика расходов бюджета Роговского сельского поселения Егорлыкского района на общегосударственные вопросы</a:t>
            </a:r>
          </a:p>
        </p:txBody>
      </p:sp>
      <p:graphicFrame>
        <p:nvGraphicFramePr>
          <p:cNvPr id="5" name="Диаграмма 3"/>
          <p:cNvGraphicFramePr>
            <a:graphicFrameLocks/>
          </p:cNvGraphicFramePr>
          <p:nvPr/>
        </p:nvGraphicFramePr>
        <p:xfrm>
          <a:off x="311150" y="1668463"/>
          <a:ext cx="8566150" cy="4632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6F91B16-7A5C-4C39-AC28-F0757F4E05EA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3555" name="TextBox 2"/>
          <p:cNvSpPr txBox="1">
            <a:spLocks noChangeArrowheads="1"/>
          </p:cNvSpPr>
          <p:nvPr/>
        </p:nvSpPr>
        <p:spPr bwMode="auto">
          <a:xfrm>
            <a:off x="838200" y="381000"/>
            <a:ext cx="7848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latin typeface="Times New Roman" pitchFamily="18" charset="0"/>
                <a:cs typeface="Times New Roman" pitchFamily="18" charset="0"/>
              </a:rPr>
              <a:t>Динамика расходов бюджета Роговского сельского поселения Егорлыкского района на национальную оборону</a:t>
            </a:r>
          </a:p>
        </p:txBody>
      </p:sp>
      <p:graphicFrame>
        <p:nvGraphicFramePr>
          <p:cNvPr id="5" name="Диаграмма 3"/>
          <p:cNvGraphicFramePr>
            <a:graphicFrameLocks/>
          </p:cNvGraphicFramePr>
          <p:nvPr/>
        </p:nvGraphicFramePr>
        <p:xfrm>
          <a:off x="311150" y="1668463"/>
          <a:ext cx="8566150" cy="4632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1916606-B5C1-443D-B2CF-754D7479DDAC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4579" name="TextBox 2"/>
          <p:cNvSpPr txBox="1">
            <a:spLocks noChangeArrowheads="1"/>
          </p:cNvSpPr>
          <p:nvPr/>
        </p:nvSpPr>
        <p:spPr bwMode="auto">
          <a:xfrm>
            <a:off x="838200" y="381000"/>
            <a:ext cx="7848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latin typeface="Times New Roman" pitchFamily="18" charset="0"/>
                <a:cs typeface="Times New Roman" pitchFamily="18" charset="0"/>
              </a:rPr>
              <a:t>Динамика расходов бюджета Роговского сельского поселения Егорлыкского района на национальную безопасность</a:t>
            </a:r>
          </a:p>
        </p:txBody>
      </p:sp>
      <p:graphicFrame>
        <p:nvGraphicFramePr>
          <p:cNvPr id="5" name="Диаграмма 3"/>
          <p:cNvGraphicFramePr>
            <a:graphicFrameLocks/>
          </p:cNvGraphicFramePr>
          <p:nvPr/>
        </p:nvGraphicFramePr>
        <p:xfrm>
          <a:off x="311150" y="1668463"/>
          <a:ext cx="8566150" cy="4632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0F72E36-91C3-4583-B2DE-D6918627AF47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25603" name="TextBox 2"/>
          <p:cNvSpPr txBox="1">
            <a:spLocks noChangeArrowheads="1"/>
          </p:cNvSpPr>
          <p:nvPr/>
        </p:nvSpPr>
        <p:spPr bwMode="auto">
          <a:xfrm>
            <a:off x="838200" y="381000"/>
            <a:ext cx="7848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latin typeface="Times New Roman" pitchFamily="18" charset="0"/>
                <a:cs typeface="Times New Roman" pitchFamily="18" charset="0"/>
              </a:rPr>
              <a:t>Динамика расходов бюджета Роговского сельского поселения Егорлыкского района на национальную экономику</a:t>
            </a:r>
          </a:p>
        </p:txBody>
      </p:sp>
      <p:graphicFrame>
        <p:nvGraphicFramePr>
          <p:cNvPr id="5" name="Диаграмма 3"/>
          <p:cNvGraphicFramePr>
            <a:graphicFrameLocks/>
          </p:cNvGraphicFramePr>
          <p:nvPr/>
        </p:nvGraphicFramePr>
        <p:xfrm>
          <a:off x="311150" y="1668463"/>
          <a:ext cx="8566150" cy="4632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CA93C6B-E305-44E3-ADB9-B7520555DEF5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26627" name="TextBox 2"/>
          <p:cNvSpPr txBox="1">
            <a:spLocks noChangeArrowheads="1"/>
          </p:cNvSpPr>
          <p:nvPr/>
        </p:nvSpPr>
        <p:spPr bwMode="auto">
          <a:xfrm>
            <a:off x="838200" y="381000"/>
            <a:ext cx="78486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latin typeface="Times New Roman" pitchFamily="18" charset="0"/>
                <a:cs typeface="Times New Roman" pitchFamily="18" charset="0"/>
              </a:rPr>
              <a:t>Динамика расходов бюджета Роговского сельского поселения Егорлыкского района на жилищно- коммунальное хозяйство</a:t>
            </a:r>
          </a:p>
          <a:p>
            <a:pPr algn="ctr"/>
            <a:endParaRPr lang="ru-RU" sz="2400" b="1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3"/>
          <p:cNvGraphicFramePr>
            <a:graphicFrameLocks/>
          </p:cNvGraphicFramePr>
          <p:nvPr/>
        </p:nvGraphicFramePr>
        <p:xfrm>
          <a:off x="311150" y="1668463"/>
          <a:ext cx="8566150" cy="4632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E45BD21-4BC4-42E2-8429-F9F8B9C40BCE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27651" name="TextBox 2"/>
          <p:cNvSpPr txBox="1">
            <a:spLocks noChangeArrowheads="1"/>
          </p:cNvSpPr>
          <p:nvPr/>
        </p:nvSpPr>
        <p:spPr bwMode="auto">
          <a:xfrm>
            <a:off x="838200" y="381000"/>
            <a:ext cx="78486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latin typeface="Times New Roman" pitchFamily="18" charset="0"/>
                <a:cs typeface="Times New Roman" pitchFamily="18" charset="0"/>
              </a:rPr>
              <a:t>Динамика расходов бюджета Роговского сельского поселения Егорлыкского района на культуру, кинематографию</a:t>
            </a:r>
          </a:p>
          <a:p>
            <a:pPr algn="ctr"/>
            <a:endParaRPr lang="ru-RU" sz="2400" b="1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3"/>
          <p:cNvGraphicFramePr>
            <a:graphicFrameLocks/>
          </p:cNvGraphicFramePr>
          <p:nvPr/>
        </p:nvGraphicFramePr>
        <p:xfrm>
          <a:off x="311150" y="1668463"/>
          <a:ext cx="8566150" cy="4632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F5F4CB1-95C9-40BF-A7F9-0A88ED106E92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28675" name="TextBox 2"/>
          <p:cNvSpPr txBox="1">
            <a:spLocks noChangeArrowheads="1"/>
          </p:cNvSpPr>
          <p:nvPr/>
        </p:nvSpPr>
        <p:spPr bwMode="auto">
          <a:xfrm>
            <a:off x="838200" y="381000"/>
            <a:ext cx="78486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latin typeface="Times New Roman" pitchFamily="18" charset="0"/>
                <a:cs typeface="Times New Roman" pitchFamily="18" charset="0"/>
              </a:rPr>
              <a:t>Динамика расходов бюджета Роговского сельского поселения Егорлыкского района на социальную политику</a:t>
            </a:r>
          </a:p>
          <a:p>
            <a:pPr algn="ctr"/>
            <a:endParaRPr lang="ru-RU" sz="2400" b="1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3"/>
          <p:cNvGraphicFramePr>
            <a:graphicFrameLocks/>
          </p:cNvGraphicFramePr>
          <p:nvPr/>
        </p:nvGraphicFramePr>
        <p:xfrm>
          <a:off x="311150" y="1668463"/>
          <a:ext cx="8566150" cy="4632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534400" y="6400800"/>
            <a:ext cx="457200" cy="365125"/>
          </a:xfrm>
        </p:spPr>
        <p:txBody>
          <a:bodyPr/>
          <a:lstStyle/>
          <a:p>
            <a:pPr>
              <a:defRPr/>
            </a:pPr>
            <a:fld id="{EC19C10B-BE93-4919-B25D-58C1ECC80739}" type="slidenum">
              <a:rPr lang="en-US" sz="1800">
                <a:effectLst>
                  <a:outerShdw blurRad="38100" dist="38100" dir="2700000" algn="tl">
                    <a:srgbClr val="C0C0C0"/>
                  </a:outerShdw>
                </a:effectLst>
                <a:latin typeface="Century" pitchFamily="18" charset="0"/>
              </a:rPr>
              <a:pPr>
                <a:defRPr/>
              </a:pPr>
              <a:t>2</a:t>
            </a:fld>
            <a:endParaRPr lang="en-US" sz="1800">
              <a:effectLst>
                <a:outerShdw blurRad="38100" dist="38100" dir="2700000" algn="tl">
                  <a:srgbClr val="C0C0C0"/>
                </a:outerShdw>
              </a:effectLst>
              <a:latin typeface="Century" pitchFamily="18" charset="0"/>
            </a:endParaRPr>
          </a:p>
        </p:txBody>
      </p:sp>
      <p:sp>
        <p:nvSpPr>
          <p:cNvPr id="14339" name="Rectangle 4"/>
          <p:cNvSpPr txBox="1">
            <a:spLocks noChangeArrowheads="1"/>
          </p:cNvSpPr>
          <p:nvPr/>
        </p:nvSpPr>
        <p:spPr bwMode="auto">
          <a:xfrm>
            <a:off x="0" y="158750"/>
            <a:ext cx="91440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446088" indent="-446088" algn="ctr">
              <a:lnSpc>
                <a:spcPct val="80000"/>
              </a:lnSpc>
            </a:pPr>
            <a:r>
              <a:rPr lang="ru-RU" sz="2400">
                <a:latin typeface="Century Schoolbook" pitchFamily="18" charset="0"/>
              </a:rPr>
              <a:t>Основные показатели исполнения бюджета за 2020 год</a:t>
            </a:r>
          </a:p>
        </p:txBody>
      </p:sp>
      <p:graphicFrame>
        <p:nvGraphicFramePr>
          <p:cNvPr id="26" name="Таблица 25"/>
          <p:cNvGraphicFramePr>
            <a:graphicFrameLocks noGrp="1"/>
          </p:cNvGraphicFramePr>
          <p:nvPr/>
        </p:nvGraphicFramePr>
        <p:xfrm>
          <a:off x="0" y="838200"/>
          <a:ext cx="9144000" cy="2686740"/>
        </p:xfrm>
        <a:graphic>
          <a:graphicData uri="http://schemas.openxmlformats.org/drawingml/2006/table">
            <a:tbl>
              <a:tblPr/>
              <a:tblGrid>
                <a:gridCol w="3657600"/>
                <a:gridCol w="2057400"/>
                <a:gridCol w="1752600"/>
                <a:gridCol w="1676400"/>
              </a:tblGrid>
              <a:tr h="40640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Доходная часть бюджета</a:t>
                      </a: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>
                        <a:alpha val="8392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001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 </a:t>
                      </a: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Исполнение                  за 2019 год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Исполнение                  за 2020 год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Темп роста %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D"/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Общий объем доходов, всего: </a:t>
                      </a: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10023,4</a:t>
                      </a: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13325,6</a:t>
                      </a: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132,9</a:t>
                      </a: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т.ч. налоговые и неналоговые поступления </a:t>
                      </a: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7004,3</a:t>
                      </a: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9380,6</a:t>
                      </a: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133,9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D"/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т.ч. безвозмездные поступления </a:t>
                      </a: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3019,1</a:t>
                      </a: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3945,0</a:t>
                      </a: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130,7</a:t>
                      </a: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D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7" name="Таблица 26"/>
          <p:cNvGraphicFramePr>
            <a:graphicFrameLocks noGrp="1"/>
          </p:cNvGraphicFramePr>
          <p:nvPr/>
        </p:nvGraphicFramePr>
        <p:xfrm>
          <a:off x="0" y="4114800"/>
          <a:ext cx="9144000" cy="2093941"/>
        </p:xfrm>
        <a:graphic>
          <a:graphicData uri="http://schemas.openxmlformats.org/drawingml/2006/table">
            <a:tbl>
              <a:tblPr/>
              <a:tblGrid>
                <a:gridCol w="3625850"/>
                <a:gridCol w="2089150"/>
                <a:gridCol w="1752600"/>
                <a:gridCol w="1676400"/>
              </a:tblGrid>
              <a:tr h="22860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Расходная часть бюджета</a:t>
                      </a: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>
                        <a:alpha val="50195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5088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 </a:t>
                      </a: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Исполнение                  за 2019 год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Исполнение                  за 2020 год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Темп роста %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D"/>
                    </a:solidFill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Общий объём расходов, всего</a:t>
                      </a: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C4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10311,8</a:t>
                      </a: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C4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10874,4</a:t>
                      </a: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C4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105,5</a:t>
                      </a: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C4AF"/>
                    </a:solidFill>
                  </a:tcPr>
                </a:tc>
              </a:tr>
              <a:tr h="50641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Профицит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«+», дефицит»-»</a:t>
                      </a: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6705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-288,4</a:t>
                      </a: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6705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2451,2</a:t>
                      </a: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6705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67058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CFE966A-51EC-42FD-8C2D-2101F9D20038}" type="slidenum">
              <a:rPr lang="en-US" smtClean="0"/>
              <a:pPr/>
              <a:t>3</a:t>
            </a:fld>
            <a:endParaRPr lang="en-US" smtClean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0" y="0"/>
          <a:ext cx="9144000" cy="5849332"/>
        </p:xfrm>
        <a:graphic>
          <a:graphicData uri="http://schemas.openxmlformats.org/drawingml/2006/table">
            <a:tbl>
              <a:tblPr/>
              <a:tblGrid>
                <a:gridCol w="7467600"/>
                <a:gridCol w="1676400"/>
              </a:tblGrid>
              <a:tr h="99218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Основные показатели, характеризующие исполнение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бюджета Роговского сельского поселения Егорлыкского района</a:t>
                      </a: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>
                        <a:alpha val="8392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890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 </a:t>
                      </a: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Сумма, (тыс. рублей)</a:t>
                      </a: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D"/>
                    </a:solidFill>
                  </a:tcPr>
                </a:tc>
              </a:tr>
              <a:tr h="59848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Объем доходов бюджета Роговского сельского поселения Егорлыкского района в расчете на 1 жителя</a:t>
                      </a: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7,0</a:t>
                      </a: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D"/>
                    </a:solidFill>
                  </a:tcPr>
                </a:tc>
              </a:tr>
              <a:tr h="59848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Объем расходов бюджета Роговского сельского поселения Егорлыкского района в расчете на 1 жителя</a:t>
                      </a: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5,7</a:t>
                      </a: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D"/>
                    </a:solidFill>
                  </a:tcPr>
                </a:tc>
              </a:tr>
              <a:tr h="99218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Объем расходов  на  жилищно-коммунального хозяйства в расчете на 1 жителя</a:t>
                      </a: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0,6</a:t>
                      </a: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D"/>
                    </a:solidFill>
                  </a:tcPr>
                </a:tc>
              </a:tr>
              <a:tr h="59848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Объем расходов на культуру и кинематографию в расчете на 1 жителя</a:t>
                      </a: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2,3</a:t>
                      </a: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D"/>
                    </a:solidFill>
                  </a:tcPr>
                </a:tc>
              </a:tr>
              <a:tr h="99218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Объем расходов на содержание органов местного самоуправления в расчете на 1 жителя</a:t>
                      </a: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2,6</a:t>
                      </a:r>
                    </a:p>
                  </a:txBody>
                  <a:tcPr marL="72000" marR="72000" marT="72000" marB="72000" anchor="ctr" horzOverflow="overflow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DE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lIns="91440" tIns="45720" rIns="91440" bIns="45720" anchor="t"/>
          <a:lstStyle/>
          <a:p>
            <a:fld id="{9E8C0C37-B004-4EA5-A130-F79F983B787A}" type="slidenum">
              <a:rPr lang="en-US" sz="1800" smtClean="0">
                <a:latin typeface="Centaur" pitchFamily="18" charset="0"/>
              </a:rPr>
              <a:pPr/>
              <a:t>4</a:t>
            </a:fld>
            <a:endParaRPr lang="en-US" sz="1800" smtClean="0">
              <a:latin typeface="Centaur" pitchFamily="18" charset="0"/>
            </a:endParaRPr>
          </a:p>
        </p:txBody>
      </p:sp>
      <p:graphicFrame>
        <p:nvGraphicFramePr>
          <p:cNvPr id="5" name="Диаграмма 6"/>
          <p:cNvGraphicFramePr>
            <a:graphicFrameLocks/>
          </p:cNvGraphicFramePr>
          <p:nvPr/>
        </p:nvGraphicFramePr>
        <p:xfrm>
          <a:off x="512763" y="1423988"/>
          <a:ext cx="8147050" cy="3794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388" name="TextBox 7"/>
          <p:cNvSpPr txBox="1">
            <a:spLocks noChangeArrowheads="1"/>
          </p:cNvSpPr>
          <p:nvPr/>
        </p:nvSpPr>
        <p:spPr bwMode="auto">
          <a:xfrm>
            <a:off x="685800" y="457200"/>
            <a:ext cx="77724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latin typeface="Times New Roman" pitchFamily="18" charset="0"/>
                <a:cs typeface="Times New Roman" pitchFamily="18" charset="0"/>
              </a:rPr>
              <a:t>Динамика доходов бюджета Роговского сельского поселения Егорлыкского района в 2019-2020гг.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7050974-9E96-4EBD-9C32-F9D9DE50F096}" type="slidenum">
              <a:rPr lang="en-US" smtClean="0"/>
              <a:pPr/>
              <a:t>5</a:t>
            </a:fld>
            <a:endParaRPr lang="en-US" smtClean="0"/>
          </a:p>
        </p:txBody>
      </p:sp>
      <p:graphicFrame>
        <p:nvGraphicFramePr>
          <p:cNvPr id="5" name="Объект 3"/>
          <p:cNvGraphicFramePr>
            <a:graphicFrameLocks/>
          </p:cNvGraphicFramePr>
          <p:nvPr/>
        </p:nvGraphicFramePr>
        <p:xfrm>
          <a:off x="203200" y="965200"/>
          <a:ext cx="8737600" cy="5673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7412" name="TextBox 7"/>
          <p:cNvSpPr txBox="1">
            <a:spLocks noChangeArrowheads="1"/>
          </p:cNvSpPr>
          <p:nvPr/>
        </p:nvSpPr>
        <p:spPr bwMode="auto">
          <a:xfrm>
            <a:off x="304800" y="228600"/>
            <a:ext cx="8610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latin typeface="Times New Roman" pitchFamily="18" charset="0"/>
                <a:cs typeface="Times New Roman" pitchFamily="18" charset="0"/>
              </a:rPr>
              <a:t>Структура налоговых и неналоговых доходов бюджета Роговского сельского поселения Егорлыкского района в 2020 году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3C634C7-2BC2-4D96-9B60-48AAEF948ED3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8435" name="Прямоугольник 4"/>
          <p:cNvSpPr>
            <a:spLocks noChangeArrowheads="1"/>
          </p:cNvSpPr>
          <p:nvPr/>
        </p:nvSpPr>
        <p:spPr bwMode="auto">
          <a:xfrm>
            <a:off x="381000" y="228600"/>
            <a:ext cx="8610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latin typeface="Times New Roman" pitchFamily="18" charset="0"/>
                <a:cs typeface="Times New Roman" pitchFamily="18" charset="0"/>
              </a:rPr>
              <a:t>Структура налоговых доходов бюджета Роговского сельского поселения Егорлыкского района в 2020 году</a:t>
            </a:r>
          </a:p>
        </p:txBody>
      </p:sp>
      <p:graphicFrame>
        <p:nvGraphicFramePr>
          <p:cNvPr id="5" name="Объект 3"/>
          <p:cNvGraphicFramePr>
            <a:graphicFrameLocks/>
          </p:cNvGraphicFramePr>
          <p:nvPr/>
        </p:nvGraphicFramePr>
        <p:xfrm>
          <a:off x="101600" y="1143000"/>
          <a:ext cx="9042400" cy="530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A391F17-3925-4D8C-AAF9-ED7311A0495A}" type="slidenum">
              <a:rPr lang="en-US" smtClean="0"/>
              <a:pPr/>
              <a:t>7</a:t>
            </a:fld>
            <a:endParaRPr lang="en-US" smtClean="0"/>
          </a:p>
        </p:txBody>
      </p:sp>
      <p:graphicFrame>
        <p:nvGraphicFramePr>
          <p:cNvPr id="6" name="Диаграмма 4"/>
          <p:cNvGraphicFramePr>
            <a:graphicFrameLocks/>
          </p:cNvGraphicFramePr>
          <p:nvPr/>
        </p:nvGraphicFramePr>
        <p:xfrm>
          <a:off x="311150" y="1668463"/>
          <a:ext cx="8185150" cy="4632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9460" name="TextBox 5"/>
          <p:cNvSpPr txBox="1">
            <a:spLocks noChangeArrowheads="1"/>
          </p:cNvSpPr>
          <p:nvPr/>
        </p:nvSpPr>
        <p:spPr bwMode="auto">
          <a:xfrm>
            <a:off x="457200" y="152400"/>
            <a:ext cx="807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latin typeface="Times New Roman" pitchFamily="18" charset="0"/>
                <a:cs typeface="Times New Roman" pitchFamily="18" charset="0"/>
              </a:rPr>
              <a:t>Безвозмездные поступления</a:t>
            </a:r>
          </a:p>
        </p:txBody>
      </p:sp>
      <p:sp>
        <p:nvSpPr>
          <p:cNvPr id="19461" name="TextBox 6"/>
          <p:cNvSpPr txBox="1">
            <a:spLocks noChangeArrowheads="1"/>
          </p:cNvSpPr>
          <p:nvPr/>
        </p:nvSpPr>
        <p:spPr bwMode="auto">
          <a:xfrm>
            <a:off x="7010400" y="1676400"/>
            <a:ext cx="1219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Times New Roman" pitchFamily="18" charset="0"/>
                <a:cs typeface="Times New Roman" pitchFamily="18" charset="0"/>
              </a:rPr>
              <a:t>тыс. руб</a:t>
            </a:r>
            <a:r>
              <a:rPr lang="ru-RU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DD7AD9E-0577-410D-948E-689CD0371260}" type="slidenum">
              <a:rPr lang="en-US" smtClean="0"/>
              <a:pPr/>
              <a:t>8</a:t>
            </a:fld>
            <a:endParaRPr lang="en-US" smtClean="0"/>
          </a:p>
        </p:txBody>
      </p:sp>
      <p:graphicFrame>
        <p:nvGraphicFramePr>
          <p:cNvPr id="5" name="Диаграмма 2"/>
          <p:cNvGraphicFramePr>
            <a:graphicFrameLocks/>
          </p:cNvGraphicFramePr>
          <p:nvPr/>
        </p:nvGraphicFramePr>
        <p:xfrm>
          <a:off x="50800" y="1422400"/>
          <a:ext cx="9023350" cy="538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484" name="TextBox 3"/>
          <p:cNvSpPr txBox="1">
            <a:spLocks noChangeArrowheads="1"/>
          </p:cNvSpPr>
          <p:nvPr/>
        </p:nvSpPr>
        <p:spPr bwMode="auto">
          <a:xfrm>
            <a:off x="228600" y="304800"/>
            <a:ext cx="8763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>
                <a:latin typeface="Times New Roman" pitchFamily="18" charset="0"/>
                <a:cs typeface="Times New Roman" pitchFamily="18" charset="0"/>
              </a:rPr>
              <a:t>Структура расходов бюджета Роговского сельского поселения </a:t>
            </a:r>
          </a:p>
          <a:p>
            <a:pPr algn="ctr"/>
            <a:r>
              <a:rPr lang="ru-RU" sz="1600" b="1">
                <a:latin typeface="Times New Roman" pitchFamily="18" charset="0"/>
                <a:cs typeface="Times New Roman" pitchFamily="18" charset="0"/>
              </a:rPr>
              <a:t>Егорлыкского  района в 2020 году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783C4FA-9FEB-400D-AA45-6AA33B6950AC}" type="slidenum">
              <a:rPr lang="en-US" smtClean="0"/>
              <a:pPr/>
              <a:t>9</a:t>
            </a:fld>
            <a:endParaRPr lang="en-US" smtClean="0"/>
          </a:p>
        </p:txBody>
      </p:sp>
      <p:graphicFrame>
        <p:nvGraphicFramePr>
          <p:cNvPr id="6" name="Диаграмма 2"/>
          <p:cNvGraphicFramePr>
            <a:graphicFrameLocks/>
          </p:cNvGraphicFramePr>
          <p:nvPr/>
        </p:nvGraphicFramePr>
        <p:xfrm>
          <a:off x="279400" y="1727200"/>
          <a:ext cx="8566150" cy="4632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1508" name="TextBox 3"/>
          <p:cNvSpPr txBox="1">
            <a:spLocks noChangeArrowheads="1"/>
          </p:cNvSpPr>
          <p:nvPr/>
        </p:nvSpPr>
        <p:spPr bwMode="auto">
          <a:xfrm>
            <a:off x="609600" y="304800"/>
            <a:ext cx="8153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latin typeface="Times New Roman" pitchFamily="18" charset="0"/>
                <a:cs typeface="Times New Roman" pitchFamily="18" charset="0"/>
              </a:rPr>
              <a:t>Динамика расходов бюджета Роговского сельского поселения Егорлыкского района на реализацию муниципальных программ</a:t>
            </a:r>
          </a:p>
        </p:txBody>
      </p:sp>
      <p:sp>
        <p:nvSpPr>
          <p:cNvPr id="21509" name="TextBox 4"/>
          <p:cNvSpPr txBox="1">
            <a:spLocks noChangeArrowheads="1"/>
          </p:cNvSpPr>
          <p:nvPr/>
        </p:nvSpPr>
        <p:spPr bwMode="auto">
          <a:xfrm>
            <a:off x="533400" y="1828800"/>
            <a:ext cx="1219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тыс. руб.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Изящная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ppt/theme/themeOverride2.xml><?xml version="1.0" encoding="utf-8"?>
<a:themeOverride xmlns:a="http://schemas.openxmlformats.org/drawingml/2006/main">
  <a:clrScheme name="Изящная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18205</TotalTime>
  <Words>407</Words>
  <Application>Microsoft Office PowerPoint</Application>
  <PresentationFormat>Экран (4:3)</PresentationFormat>
  <Paragraphs>108</Paragraphs>
  <Slides>16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5" baseType="lpstr">
      <vt:lpstr>Arial</vt:lpstr>
      <vt:lpstr>Century Schoolbook</vt:lpstr>
      <vt:lpstr>Wingdings 2</vt:lpstr>
      <vt:lpstr>Calibri</vt:lpstr>
      <vt:lpstr>Times New Roman</vt:lpstr>
      <vt:lpstr>Aharoni</vt:lpstr>
      <vt:lpstr>Century</vt:lpstr>
      <vt:lpstr>Centaur</vt:lpstr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Иллюстрированный материал о бюджете Омска на 2013 год и плановый период 2014 и 2015 годов</dc:title>
  <dc:creator>Тимофеева</dc:creator>
  <cp:lastModifiedBy>User</cp:lastModifiedBy>
  <cp:revision>1995</cp:revision>
  <dcterms:modified xsi:type="dcterms:W3CDTF">2021-06-08T07:55:43Z</dcterms:modified>
</cp:coreProperties>
</file>